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67.jpg" ContentType="image/jp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061" r:id="rId5"/>
    <p:sldId id="3065" r:id="rId6"/>
    <p:sldId id="3066" r:id="rId7"/>
    <p:sldId id="3067" r:id="rId8"/>
    <p:sldId id="3068" r:id="rId9"/>
    <p:sldId id="3070" r:id="rId10"/>
    <p:sldId id="3071" r:id="rId11"/>
    <p:sldId id="3072" r:id="rId12"/>
    <p:sldId id="3073" r:id="rId13"/>
    <p:sldId id="3074" r:id="rId14"/>
    <p:sldId id="3148" r:id="rId15"/>
    <p:sldId id="3075" r:id="rId16"/>
    <p:sldId id="3076" r:id="rId17"/>
    <p:sldId id="3077" r:id="rId18"/>
    <p:sldId id="3078" r:id="rId19"/>
    <p:sldId id="3079" r:id="rId20"/>
    <p:sldId id="3081" r:id="rId21"/>
    <p:sldId id="3080" r:id="rId22"/>
    <p:sldId id="3149" r:id="rId23"/>
    <p:sldId id="3082" r:id="rId24"/>
    <p:sldId id="3083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B8CFC4-1360-96DB-2B86-2D40B0680C12}" name="Juan Pablo Herrera Gutierrez" initials="JG" userId="S::jherrera@titularizadora.com::b4a77783-3139-4e18-8e7e-3df62b79513a" providerId="AD"/>
  <p188:author id="{D1CC64C7-30AC-778E-2FB4-17E5F45A41D3}" name="Sebastian Celis" initials="SC" userId="S::scelis@titularizadora.com::c6b6b37f-5828-4a50-8f66-5b6c4d8daf87" providerId="AD"/>
  <p188:author id="{87B6D1DF-FAB6-0DAC-E1D8-384006D71528}" name="Mónica Patricia Padilla" initials="MP" userId="S::mpadilla@titularizadora.com::c3b2a44b-39eb-4a80-b135-834b4410d5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73D"/>
    <a:srgbClr val="1B633D"/>
    <a:srgbClr val="F82424"/>
    <a:srgbClr val="621F14"/>
    <a:srgbClr val="008E40"/>
    <a:srgbClr val="CA3F28"/>
    <a:srgbClr val="2B9B60"/>
    <a:srgbClr val="A53421"/>
    <a:srgbClr val="E2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pache2\Tesoreria\Emisi&#243;n%20Internacional\2021\Gr&#225;ficos%20NDR%20Presentation\Accionist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aimes\Documents\Emisiones%20completo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01_Observatorio_Econ&#243;mico\01_BASES_DE_DATOS\Nuevo\2%20Financiaci&#243;n\04%20-%20Tasas%20de%20inter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Presentacion%20corporativa\Gr&#225;fica%20Evoluci&#243;n%20saldo%20en%20mora%20e%20indicad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BVC\Hist&#243;rico%20colocaci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76737485153682"/>
          <c:y val="0.10864348966016391"/>
          <c:w val="0.45353004148979797"/>
          <c:h val="0.773484268247132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6-445C-94ED-91CFC0AF459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46-445C-94ED-91CFC0AF4597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46-445C-94ED-91CFC0AF4597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46-445C-94ED-91CFC0AF4597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46-445C-94ED-91CFC0AF459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26,98%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146-445C-94ED-91CFC0AF45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26,85%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146-445C-94ED-91CFC0AF45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26,85%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146-445C-94ED-91CFC0AF459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12,65%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146-445C-94ED-91CFC0AF4597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/>
                      <a:t>6,35%</a:t>
                    </a:r>
                    <a:endParaRPr lang="en-US" sz="110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146-445C-94ED-91CFC0AF459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Hoja1!$B$3:$B$8</c:f>
              <c:strCache>
                <c:ptCount val="6"/>
                <c:pt idx="0">
                  <c:v>Bancolombia</c:v>
                </c:pt>
                <c:pt idx="1">
                  <c:v>Banco Caja Social</c:v>
                </c:pt>
                <c:pt idx="2">
                  <c:v>Davivienda</c:v>
                </c:pt>
                <c:pt idx="3">
                  <c:v>AV Villas</c:v>
                </c:pt>
                <c:pt idx="4">
                  <c:v>Banco Colpatria</c:v>
                </c:pt>
                <c:pt idx="5">
                  <c:v>Otros</c:v>
                </c:pt>
              </c:strCache>
            </c:strRef>
          </c:cat>
          <c:val>
            <c:numRef>
              <c:f>Hoja1!$D$3:$D$7</c:f>
              <c:numCache>
                <c:formatCode>0.00%</c:formatCode>
                <c:ptCount val="5"/>
                <c:pt idx="0">
                  <c:v>0.26979999999999998</c:v>
                </c:pt>
                <c:pt idx="1">
                  <c:v>0.26980000000000004</c:v>
                </c:pt>
                <c:pt idx="2">
                  <c:v>0.26980000000000004</c:v>
                </c:pt>
                <c:pt idx="3">
                  <c:v>0.127</c:v>
                </c:pt>
                <c:pt idx="4">
                  <c:v>6.3500000000000001E-2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46-445C-94ED-91CFC0AF45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86EC-4FE5-A72E-C3AB40D8714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EC-4FE5-A72E-C3AB40D8714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6EC-4FE5-A72E-C3AB40D8714F}"/>
              </c:ext>
            </c:extLst>
          </c:dPt>
          <c:dPt>
            <c:idx val="3"/>
            <c:bubble3D val="0"/>
            <c:spPr>
              <a:solidFill>
                <a:srgbClr val="6F2C3F"/>
              </a:solidFill>
            </c:spPr>
            <c:extLst>
              <c:ext xmlns:c16="http://schemas.microsoft.com/office/drawing/2014/chart" uri="{C3380CC4-5D6E-409C-BE32-E72D297353CC}">
                <c16:uniqueId val="{00000007-86EC-4FE5-A72E-C3AB40D8714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6EC-4FE5-A72E-C3AB40D8714F}"/>
              </c:ext>
            </c:extLst>
          </c:dPt>
          <c:dLbls>
            <c:dLbl>
              <c:idx val="0"/>
              <c:layout>
                <c:manualLayout>
                  <c:x val="-0.28622864314823449"/>
                  <c:y val="-0.27899031985539435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28175065959946"/>
                      <c:h val="0.12883103028756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EC-4FE5-A72E-C3AB40D8714F}"/>
                </c:ext>
              </c:extLst>
            </c:dLbl>
            <c:dLbl>
              <c:idx val="1"/>
              <c:layout>
                <c:manualLayout>
                  <c:x val="-8.6785409100505972E-2"/>
                  <c:y val="4.7908253648088317E-2"/>
                </c:manualLayout>
              </c:layout>
              <c:tx>
                <c:rich>
                  <a:bodyPr/>
                  <a:lstStyle/>
                  <a:p>
                    <a:fld id="{E7955160-AF12-4B51-B018-B0B5D8468297}" type="CATEGORYNAME">
                      <a:rPr lang="en-US" sz="800"/>
                      <a:pPr/>
                      <a:t>[NOMBRE DE CATEGORÍA]</a:t>
                    </a:fld>
                    <a:r>
                      <a:rPr lang="en-US" baseline="0"/>
                      <a:t>; </a:t>
                    </a:r>
                    <a:fld id="{B174D0C6-6CE2-4A4F-B218-A9E9699C648F}" type="VALUE">
                      <a:rPr lang="en-US" sz="800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EC-4FE5-A72E-C3AB40D8714F}"/>
                </c:ext>
              </c:extLst>
            </c:dLbl>
            <c:dLbl>
              <c:idx val="2"/>
              <c:layout>
                <c:manualLayout>
                  <c:x val="-4.1821444950739202E-2"/>
                  <c:y val="-1.430866316065465E-2"/>
                </c:manualLayout>
              </c:layout>
              <c:tx>
                <c:rich>
                  <a:bodyPr/>
                  <a:lstStyle/>
                  <a:p>
                    <a:fld id="{9F6DE956-299A-4BF6-B66A-9DDD878D7383}" type="CATEGORYNAME">
                      <a:rPr lang="en-US" sz="800"/>
                      <a:pPr/>
                      <a:t>[NOMBRE DE CATEGORÍA]</a:t>
                    </a:fld>
                    <a:r>
                      <a:rPr lang="en-US" sz="800" baseline="0"/>
                      <a:t>; </a:t>
                    </a:r>
                    <a:fld id="{F98D5862-2FE7-41CD-AD4D-57823F3B16B1}" type="VALUE">
                      <a:rPr lang="en-US" sz="800" baseline="0"/>
                      <a:pPr/>
                      <a:t>[VALOR]</a:t>
                    </a:fld>
                    <a:endParaRPr lang="en-US" sz="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6EC-4FE5-A72E-C3AB40D8714F}"/>
                </c:ext>
              </c:extLst>
            </c:dLbl>
            <c:dLbl>
              <c:idx val="3"/>
              <c:layout>
                <c:manualLayout>
                  <c:x val="2.8436184216261453E-2"/>
                  <c:y val="-7.9896938292853575E-2"/>
                </c:manualLayout>
              </c:layout>
              <c:tx>
                <c:rich>
                  <a:bodyPr/>
                  <a:lstStyle/>
                  <a:p>
                    <a:fld id="{5922A49D-CACC-4536-872E-C41F488EADF5}" type="CATEGORYNAME">
                      <a:rPr lang="en-US" sz="800"/>
                      <a:pPr/>
                      <a:t>[NOMBRE DE CATEGORÍA]</a:t>
                    </a:fld>
                    <a:r>
                      <a:rPr lang="en-US" baseline="0"/>
                      <a:t>; </a:t>
                    </a:r>
                    <a:fld id="{31643DB9-C112-442C-83BF-5D58079C9E3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6EC-4FE5-A72E-C3AB40D8714F}"/>
                </c:ext>
              </c:extLst>
            </c:dLbl>
            <c:dLbl>
              <c:idx val="4"/>
              <c:layout>
                <c:manualLayout>
                  <c:x val="0.14111803518983643"/>
                  <c:y val="-3.9458242064653599E-2"/>
                </c:manualLayout>
              </c:layout>
              <c:tx>
                <c:rich>
                  <a:bodyPr/>
                  <a:lstStyle/>
                  <a:p>
                    <a:fld id="{BA65927D-2EE0-428B-800B-DA6B68D2C027}" type="CATEGORYNAME">
                      <a:rPr lang="en-US" sz="800"/>
                      <a:pPr/>
                      <a:t>[NOMBRE DE CATEGORÍA]</a:t>
                    </a:fld>
                    <a:r>
                      <a:rPr lang="en-US" sz="800" baseline="0"/>
                      <a:t>; </a:t>
                    </a:r>
                    <a:fld id="{EF7E68D2-076E-43DD-80B5-2B17C1DA2791}" type="VALUE">
                      <a:rPr lang="en-US" sz="800" baseline="0"/>
                      <a:pPr/>
                      <a:t>[VALOR]</a:t>
                    </a:fld>
                    <a:endParaRPr lang="en-US" sz="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6EC-4FE5-A72E-C3AB40D87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'Saldo Administrado'!$K$30:$K$34</c:f>
              <c:strCache>
                <c:ptCount val="5"/>
                <c:pt idx="0">
                  <c:v>Hipotecaria</c:v>
                </c:pt>
                <c:pt idx="1">
                  <c:v>Libranzas</c:v>
                </c:pt>
                <c:pt idx="2">
                  <c:v>Comercial</c:v>
                </c:pt>
                <c:pt idx="3">
                  <c:v>Vehículo</c:v>
                </c:pt>
                <c:pt idx="4">
                  <c:v>Inmobiliario</c:v>
                </c:pt>
              </c:strCache>
            </c:strRef>
          </c:cat>
          <c:val>
            <c:numRef>
              <c:f>'Saldo Administrado'!$L$30:$L$34</c:f>
              <c:numCache>
                <c:formatCode>_(* #,##0.00_);_(* \(#,##0.00\);_(* "-"??_);_(@_)</c:formatCode>
                <c:ptCount val="5"/>
                <c:pt idx="0">
                  <c:v>2.1251220271742994</c:v>
                </c:pt>
                <c:pt idx="1">
                  <c:v>1.1291021809999999E-2</c:v>
                </c:pt>
                <c:pt idx="2">
                  <c:v>1.8132850965540001E-2</c:v>
                </c:pt>
                <c:pt idx="3">
                  <c:v>0.31311779135675005</c:v>
                </c:pt>
                <c:pt idx="4">
                  <c:v>0.51369367747951999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EC-4FE5-A72E-C3AB40D87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'Saldo Administrado'!$L$7</c:f>
              <c:strCache>
                <c:ptCount val="1"/>
                <c:pt idx="0">
                  <c:v>SA $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'Saldo Administrado'!$K$8:$K$26</c:f>
              <c:numCache>
                <c:formatCode>mmm\-yy</c:formatCode>
                <c:ptCount val="19"/>
                <c:pt idx="0">
                  <c:v>38749</c:v>
                </c:pt>
                <c:pt idx="1">
                  <c:v>39114</c:v>
                </c:pt>
                <c:pt idx="2">
                  <c:v>39479</c:v>
                </c:pt>
                <c:pt idx="3">
                  <c:v>39845</c:v>
                </c:pt>
                <c:pt idx="4">
                  <c:v>40210</c:v>
                </c:pt>
                <c:pt idx="5">
                  <c:v>40575</c:v>
                </c:pt>
                <c:pt idx="6">
                  <c:v>40940</c:v>
                </c:pt>
                <c:pt idx="7">
                  <c:v>41306</c:v>
                </c:pt>
                <c:pt idx="8">
                  <c:v>41671</c:v>
                </c:pt>
                <c:pt idx="9">
                  <c:v>42036</c:v>
                </c:pt>
                <c:pt idx="10">
                  <c:v>42401</c:v>
                </c:pt>
                <c:pt idx="11">
                  <c:v>42767</c:v>
                </c:pt>
                <c:pt idx="12">
                  <c:v>43132</c:v>
                </c:pt>
                <c:pt idx="13">
                  <c:v>43497</c:v>
                </c:pt>
                <c:pt idx="14">
                  <c:v>43862</c:v>
                </c:pt>
                <c:pt idx="15">
                  <c:v>44228</c:v>
                </c:pt>
                <c:pt idx="16">
                  <c:v>44593</c:v>
                </c:pt>
                <c:pt idx="17">
                  <c:v>44958</c:v>
                </c:pt>
                <c:pt idx="18">
                  <c:v>45323</c:v>
                </c:pt>
              </c:numCache>
            </c:numRef>
          </c:cat>
          <c:val>
            <c:numRef>
              <c:f>'Saldo Administrado'!$L$8:$L$26</c:f>
              <c:numCache>
                <c:formatCode>_(* #,##0_);_(* \(#,##0\);_(* "-"??_);_(@_)</c:formatCode>
                <c:ptCount val="19"/>
                <c:pt idx="0">
                  <c:v>2830769.39654491</c:v>
                </c:pt>
                <c:pt idx="1">
                  <c:v>2755042.2943686098</c:v>
                </c:pt>
                <c:pt idx="2">
                  <c:v>3251169.7930311002</c:v>
                </c:pt>
                <c:pt idx="3">
                  <c:v>4121050.7814143002</c:v>
                </c:pt>
                <c:pt idx="4">
                  <c:v>4747639.7752198</c:v>
                </c:pt>
                <c:pt idx="5">
                  <c:v>6916227.1418523202</c:v>
                </c:pt>
                <c:pt idx="6">
                  <c:v>6380143.95010895</c:v>
                </c:pt>
                <c:pt idx="7">
                  <c:v>5480395.0715028401</c:v>
                </c:pt>
                <c:pt idx="8">
                  <c:v>3977471.4601326701</c:v>
                </c:pt>
                <c:pt idx="9">
                  <c:v>3877656.89202085</c:v>
                </c:pt>
                <c:pt idx="10">
                  <c:v>3650939.3253601599</c:v>
                </c:pt>
                <c:pt idx="11">
                  <c:v>3847473.23027776</c:v>
                </c:pt>
                <c:pt idx="12">
                  <c:v>4454522.0360394204</c:v>
                </c:pt>
                <c:pt idx="13">
                  <c:v>4314621.5902130203</c:v>
                </c:pt>
                <c:pt idx="14">
                  <c:v>5160135.11467255</c:v>
                </c:pt>
                <c:pt idx="15">
                  <c:v>4274943.3421444297</c:v>
                </c:pt>
                <c:pt idx="16">
                  <c:v>3793022.5422336701</c:v>
                </c:pt>
                <c:pt idx="17">
                  <c:v>3350857.52221249</c:v>
                </c:pt>
                <c:pt idx="18">
                  <c:v>3049003.6817941992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3-4025-80B0-EE273AD11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255936"/>
        <c:axId val="113257472"/>
      </c:barChart>
      <c:catAx>
        <c:axId val="113255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13257472"/>
        <c:crosses val="autoZero"/>
        <c:auto val="0"/>
        <c:lblAlgn val="ctr"/>
        <c:lblOffset val="100"/>
        <c:noMultiLvlLbl val="0"/>
      </c:catAx>
      <c:valAx>
        <c:axId val="11325747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13255936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'Años emisión'!$H$1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2.5462668816039986E-17"/>
                  <c:y val="1.8518518518518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6D-4279-AADE-700F24AC2FDF}"/>
                </c:ext>
              </c:extLst>
            </c:dLbl>
            <c:dLbl>
              <c:idx val="7"/>
              <c:layout>
                <c:manualLayout>
                  <c:x val="0"/>
                  <c:y val="1.8518518518518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6D-4279-AADE-700F24AC2FD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'Años emisión'!$A$2:$A$23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'Años emisión'!$H$2:$H$23</c:f>
              <c:numCache>
                <c:formatCode>General</c:formatCode>
                <c:ptCount val="22"/>
                <c:pt idx="0">
                  <c:v>1.0671527447958</c:v>
                </c:pt>
                <c:pt idx="1">
                  <c:v>0.79222775287739999</c:v>
                </c:pt>
                <c:pt idx="2">
                  <c:v>1.3723292292137002</c:v>
                </c:pt>
                <c:pt idx="3">
                  <c:v>0.55464208059959996</c:v>
                </c:pt>
                <c:pt idx="4">
                  <c:v>1.4326132870207997</c:v>
                </c:pt>
                <c:pt idx="5">
                  <c:v>1.3358899035117</c:v>
                </c:pt>
                <c:pt idx="6">
                  <c:v>1.601223234636</c:v>
                </c:pt>
                <c:pt idx="7">
                  <c:v>1.5804001999999999</c:v>
                </c:pt>
                <c:pt idx="8">
                  <c:v>4.4208957088840002</c:v>
                </c:pt>
                <c:pt idx="9">
                  <c:v>0.92128299999999996</c:v>
                </c:pt>
                <c:pt idx="10">
                  <c:v>1.1660459999999999</c:v>
                </c:pt>
                <c:pt idx="11">
                  <c:v>0.42802499999999999</c:v>
                </c:pt>
                <c:pt idx="12">
                  <c:v>1.0149268</c:v>
                </c:pt>
                <c:pt idx="13">
                  <c:v>0.82465168718850002</c:v>
                </c:pt>
                <c:pt idx="14">
                  <c:v>1.0456205999999999</c:v>
                </c:pt>
                <c:pt idx="15">
                  <c:v>1.6612147217753999</c:v>
                </c:pt>
                <c:pt idx="16">
                  <c:v>1.1336858245923001</c:v>
                </c:pt>
                <c:pt idx="17">
                  <c:v>1.6800621283774999</c:v>
                </c:pt>
                <c:pt idx="18">
                  <c:v>0.19311610000000001</c:v>
                </c:pt>
                <c:pt idx="19">
                  <c:v>0.61904781561199995</c:v>
                </c:pt>
                <c:pt idx="20">
                  <c:v>0.18048969595479999</c:v>
                </c:pt>
                <c:pt idx="21">
                  <c:v>0.23230490000000001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6D-4279-AADE-700F24AC2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52890144"/>
        <c:axId val="1"/>
      </c:barChart>
      <c:catAx>
        <c:axId val="18528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2890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Gràfica!$B$2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9"/>
              <c:layout>
                <c:manualLayout>
                  <c:x val="0"/>
                  <c:y val="2.4835076514524119E-2"/>
                </c:manualLayout>
              </c:layout>
              <c:tx>
                <c:rich>
                  <a:bodyPr/>
                  <a:lstStyle/>
                  <a:p>
                    <a:fld id="{20969F31-64AE-415C-95E5-43A7D410B494}" type="VALUE">
                      <a:rPr lang="en-US" sz="1000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03E-47BB-9515-7D20F35C31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Gràfica!$A$3:$A$112</c:f>
              <c:numCache>
                <c:formatCode>mmm\-yy</c:formatCode>
                <c:ptCount val="11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45352</c:v>
                </c:pt>
              </c:numCache>
            </c:numRef>
          </c:cat>
          <c:val>
            <c:numRef>
              <c:f>Gràfica!$B$3:$B$112</c:f>
              <c:numCache>
                <c:formatCode>0.00%</c:formatCode>
                <c:ptCount val="110"/>
                <c:pt idx="0">
                  <c:v>0.11914</c:v>
                </c:pt>
                <c:pt idx="1">
                  <c:v>0.11940000000000001</c:v>
                </c:pt>
                <c:pt idx="2">
                  <c:v>0.119325</c:v>
                </c:pt>
                <c:pt idx="3">
                  <c:v>0.12025</c:v>
                </c:pt>
                <c:pt idx="4">
                  <c:v>0.11978</c:v>
                </c:pt>
                <c:pt idx="5">
                  <c:v>0.12</c:v>
                </c:pt>
                <c:pt idx="6">
                  <c:v>0.11926</c:v>
                </c:pt>
                <c:pt idx="7">
                  <c:v>0.118925</c:v>
                </c:pt>
                <c:pt idx="8">
                  <c:v>0.11907500000000001</c:v>
                </c:pt>
                <c:pt idx="9">
                  <c:v>0.12026000000000001</c:v>
                </c:pt>
                <c:pt idx="10">
                  <c:v>0.123325</c:v>
                </c:pt>
                <c:pt idx="11">
                  <c:v>0.12462500000000001</c:v>
                </c:pt>
                <c:pt idx="12">
                  <c:v>0.12329999999999999</c:v>
                </c:pt>
                <c:pt idx="13">
                  <c:v>0.12588407257500001</c:v>
                </c:pt>
                <c:pt idx="14">
                  <c:v>0.1262569586</c:v>
                </c:pt>
                <c:pt idx="15">
                  <c:v>0.12708325436000001</c:v>
                </c:pt>
                <c:pt idx="16">
                  <c:v>0.12844759705</c:v>
                </c:pt>
                <c:pt idx="17">
                  <c:v>0.12815909649999999</c:v>
                </c:pt>
                <c:pt idx="18">
                  <c:v>0.12830294734</c:v>
                </c:pt>
                <c:pt idx="19">
                  <c:v>0.12725622534999997</c:v>
                </c:pt>
                <c:pt idx="20">
                  <c:v>0.12807681318</c:v>
                </c:pt>
                <c:pt idx="21">
                  <c:v>0.12778133485000001</c:v>
                </c:pt>
                <c:pt idx="22">
                  <c:v>0.12908803527500001</c:v>
                </c:pt>
                <c:pt idx="23">
                  <c:v>0.12867970979999999</c:v>
                </c:pt>
                <c:pt idx="24">
                  <c:v>0.12808591047500001</c:v>
                </c:pt>
                <c:pt idx="25">
                  <c:v>0.12698682747500001</c:v>
                </c:pt>
                <c:pt idx="26">
                  <c:v>0.12865812994</c:v>
                </c:pt>
                <c:pt idx="27">
                  <c:v>0.12763987869999999</c:v>
                </c:pt>
                <c:pt idx="28">
                  <c:v>0.12870444680000001</c:v>
                </c:pt>
                <c:pt idx="29">
                  <c:v>0.12646750398000001</c:v>
                </c:pt>
                <c:pt idx="30">
                  <c:v>0.1231524189</c:v>
                </c:pt>
                <c:pt idx="31">
                  <c:v>0.121266170925</c:v>
                </c:pt>
                <c:pt idx="32">
                  <c:v>0.12082801299999998</c:v>
                </c:pt>
                <c:pt idx="33">
                  <c:v>0.11986042842500001</c:v>
                </c:pt>
                <c:pt idx="34">
                  <c:v>0.11931773039999999</c:v>
                </c:pt>
                <c:pt idx="35">
                  <c:v>0.11911509784</c:v>
                </c:pt>
                <c:pt idx="36">
                  <c:v>0.11786338387500001</c:v>
                </c:pt>
                <c:pt idx="37">
                  <c:v>0.119031679125</c:v>
                </c:pt>
                <c:pt idx="38">
                  <c:v>0.11778</c:v>
                </c:pt>
                <c:pt idx="39">
                  <c:v>0.117772221775</c:v>
                </c:pt>
                <c:pt idx="40">
                  <c:v>0.117675</c:v>
                </c:pt>
                <c:pt idx="41">
                  <c:v>0.1167</c:v>
                </c:pt>
                <c:pt idx="42">
                  <c:v>0.11652499999999999</c:v>
                </c:pt>
                <c:pt idx="43">
                  <c:v>0.11654</c:v>
                </c:pt>
                <c:pt idx="44">
                  <c:v>0.116975</c:v>
                </c:pt>
                <c:pt idx="45">
                  <c:v>0.11745</c:v>
                </c:pt>
                <c:pt idx="46">
                  <c:v>0.1172</c:v>
                </c:pt>
                <c:pt idx="47">
                  <c:v>0.11622499999999999</c:v>
                </c:pt>
                <c:pt idx="48">
                  <c:v>0.11629999999999999</c:v>
                </c:pt>
                <c:pt idx="49">
                  <c:v>0.1172</c:v>
                </c:pt>
                <c:pt idx="50">
                  <c:v>0.11543999999999999</c:v>
                </c:pt>
                <c:pt idx="51">
                  <c:v>0.11612500000000001</c:v>
                </c:pt>
                <c:pt idx="52">
                  <c:v>0.11600000000000001</c:v>
                </c:pt>
                <c:pt idx="53">
                  <c:v>0.11539999999999999</c:v>
                </c:pt>
                <c:pt idx="54">
                  <c:v>0.11475000000000002</c:v>
                </c:pt>
                <c:pt idx="55">
                  <c:v>0.1149</c:v>
                </c:pt>
                <c:pt idx="56">
                  <c:v>0.115</c:v>
                </c:pt>
                <c:pt idx="57">
                  <c:v>0.11384000000000001</c:v>
                </c:pt>
                <c:pt idx="58">
                  <c:v>0.113775</c:v>
                </c:pt>
                <c:pt idx="59">
                  <c:v>0.112375</c:v>
                </c:pt>
                <c:pt idx="60">
                  <c:v>0.11410000000000001</c:v>
                </c:pt>
                <c:pt idx="61">
                  <c:v>0.1159</c:v>
                </c:pt>
                <c:pt idx="62">
                  <c:v>0.11585000000000001</c:v>
                </c:pt>
                <c:pt idx="63">
                  <c:v>0.1162</c:v>
                </c:pt>
                <c:pt idx="64">
                  <c:v>0.11617500000000001</c:v>
                </c:pt>
                <c:pt idx="65">
                  <c:v>0.11707500000000001</c:v>
                </c:pt>
                <c:pt idx="66">
                  <c:v>0.11699999999999999</c:v>
                </c:pt>
                <c:pt idx="67">
                  <c:v>0.1166</c:v>
                </c:pt>
                <c:pt idx="68">
                  <c:v>0.11520877160000001</c:v>
                </c:pt>
                <c:pt idx="69">
                  <c:v>0.11466218254999999</c:v>
                </c:pt>
                <c:pt idx="70">
                  <c:v>0.11380947085</c:v>
                </c:pt>
                <c:pt idx="71">
                  <c:v>0.11350564982</c:v>
                </c:pt>
                <c:pt idx="72">
                  <c:v>0.113702036925</c:v>
                </c:pt>
                <c:pt idx="73">
                  <c:v>0.10960234595000001</c:v>
                </c:pt>
                <c:pt idx="74">
                  <c:v>0.1065</c:v>
                </c:pt>
                <c:pt idx="75">
                  <c:v>0.10728650717499999</c:v>
                </c:pt>
                <c:pt idx="76">
                  <c:v>0.10689159377499999</c:v>
                </c:pt>
                <c:pt idx="77">
                  <c:v>0.10524932345</c:v>
                </c:pt>
                <c:pt idx="78">
                  <c:v>0.10542447907999999</c:v>
                </c:pt>
                <c:pt idx="79">
                  <c:v>0.105001554575</c:v>
                </c:pt>
                <c:pt idx="80">
                  <c:v>0.10442994954</c:v>
                </c:pt>
                <c:pt idx="81">
                  <c:v>0.10449475045000001</c:v>
                </c:pt>
                <c:pt idx="82">
                  <c:v>0.107656429</c:v>
                </c:pt>
                <c:pt idx="83">
                  <c:v>0.1086</c:v>
                </c:pt>
                <c:pt idx="84">
                  <c:v>0.1072</c:v>
                </c:pt>
                <c:pt idx="85">
                  <c:v>0.10924771059999999</c:v>
                </c:pt>
                <c:pt idx="86">
                  <c:v>0.11106327923333333</c:v>
                </c:pt>
                <c:pt idx="87">
                  <c:v>0.11551944130000001</c:v>
                </c:pt>
                <c:pt idx="88">
                  <c:v>0.11985250356666666</c:v>
                </c:pt>
                <c:pt idx="89">
                  <c:v>0.12374865829999999</c:v>
                </c:pt>
                <c:pt idx="90">
                  <c:v>0.12611676310401901</c:v>
                </c:pt>
                <c:pt idx="91">
                  <c:v>0.13202060366666665</c:v>
                </c:pt>
                <c:pt idx="92">
                  <c:v>0.13998024528995534</c:v>
                </c:pt>
                <c:pt idx="93">
                  <c:v>0.15307169668450368</c:v>
                </c:pt>
                <c:pt idx="94">
                  <c:v>0.15402000225843934</c:v>
                </c:pt>
                <c:pt idx="95">
                  <c:v>0.15362500000000001</c:v>
                </c:pt>
                <c:pt idx="96">
                  <c:v>0.16205273925247268</c:v>
                </c:pt>
                <c:pt idx="97">
                  <c:v>0.16789174701281998</c:v>
                </c:pt>
                <c:pt idx="98">
                  <c:v>0.15965345115866852</c:v>
                </c:pt>
                <c:pt idx="99">
                  <c:v>0.15761088195402667</c:v>
                </c:pt>
                <c:pt idx="100">
                  <c:v>0.15168380102344101</c:v>
                </c:pt>
                <c:pt idx="101">
                  <c:v>0.150351560888529</c:v>
                </c:pt>
                <c:pt idx="102">
                  <c:v>0.150205110725465</c:v>
                </c:pt>
                <c:pt idx="103">
                  <c:v>0.14813480667302875</c:v>
                </c:pt>
                <c:pt idx="104">
                  <c:v>0.14641303497882202</c:v>
                </c:pt>
                <c:pt idx="105">
                  <c:v>0.14702138297228498</c:v>
                </c:pt>
                <c:pt idx="106">
                  <c:v>0.14458886415781699</c:v>
                </c:pt>
                <c:pt idx="107">
                  <c:v>0.1431</c:v>
                </c:pt>
                <c:pt idx="108">
                  <c:v>0.1449</c:v>
                </c:pt>
                <c:pt idx="109">
                  <c:v>0.1426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3E-47BB-9515-7D20F35C318F}"/>
            </c:ext>
          </c:extLst>
        </c:ser>
        <c:ser>
          <c:idx val="1"/>
          <c:order val="1"/>
          <c:tx>
            <c:strRef>
              <c:f>Gràfica!$C$2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9"/>
              <c:layout>
                <c:manualLayout>
                  <c:x val="0"/>
                  <c:y val="2.7939461078839607E-2"/>
                </c:manualLayout>
              </c:layout>
              <c:tx>
                <c:rich>
                  <a:bodyPr/>
                  <a:lstStyle/>
                  <a:p>
                    <a:fld id="{38FB633D-4858-43D1-AB7D-9CF96DDF6E6F}" type="VALUE">
                      <a:rPr lang="en-US" sz="10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03E-47BB-9515-7D20F35C31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Gràfica!$A$3:$A$112</c:f>
              <c:numCache>
                <c:formatCode>mmm\-yy</c:formatCode>
                <c:ptCount val="11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45352</c:v>
                </c:pt>
              </c:numCache>
            </c:numRef>
          </c:cat>
          <c:val>
            <c:numRef>
              <c:f>Gràfica!$C$3:$C$112</c:f>
              <c:numCache>
                <c:formatCode>0.00%</c:formatCode>
                <c:ptCount val="110"/>
                <c:pt idx="0">
                  <c:v>0.10951999999999999</c:v>
                </c:pt>
                <c:pt idx="1">
                  <c:v>0.110375</c:v>
                </c:pt>
                <c:pt idx="2">
                  <c:v>0.11007500000000001</c:v>
                </c:pt>
                <c:pt idx="3">
                  <c:v>0.109525</c:v>
                </c:pt>
                <c:pt idx="4">
                  <c:v>0.10994</c:v>
                </c:pt>
                <c:pt idx="5">
                  <c:v>0.10975</c:v>
                </c:pt>
                <c:pt idx="6">
                  <c:v>0.10804</c:v>
                </c:pt>
                <c:pt idx="7">
                  <c:v>0.10794999999999999</c:v>
                </c:pt>
                <c:pt idx="8">
                  <c:v>0.10724999999999998</c:v>
                </c:pt>
                <c:pt idx="9">
                  <c:v>0.10781999999999999</c:v>
                </c:pt>
                <c:pt idx="10">
                  <c:v>0.10970000000000001</c:v>
                </c:pt>
                <c:pt idx="11">
                  <c:v>0.11105000000000001</c:v>
                </c:pt>
                <c:pt idx="12">
                  <c:v>0.11273999999999999</c:v>
                </c:pt>
                <c:pt idx="13">
                  <c:v>0.115345740775</c:v>
                </c:pt>
                <c:pt idx="14">
                  <c:v>0.11685507902500002</c:v>
                </c:pt>
                <c:pt idx="15">
                  <c:v>0.11860352065999999</c:v>
                </c:pt>
                <c:pt idx="16">
                  <c:v>0.12070729527500001</c:v>
                </c:pt>
                <c:pt idx="17">
                  <c:v>0.12148652280000001</c:v>
                </c:pt>
                <c:pt idx="18">
                  <c:v>0.12252383766000001</c:v>
                </c:pt>
                <c:pt idx="19">
                  <c:v>0.12272243094999999</c:v>
                </c:pt>
                <c:pt idx="20">
                  <c:v>0.12397106261999999</c:v>
                </c:pt>
                <c:pt idx="21">
                  <c:v>0.1234268296</c:v>
                </c:pt>
                <c:pt idx="22">
                  <c:v>0.12425197369999999</c:v>
                </c:pt>
                <c:pt idx="23">
                  <c:v>0.12424798431999999</c:v>
                </c:pt>
                <c:pt idx="24">
                  <c:v>0.1226991083</c:v>
                </c:pt>
                <c:pt idx="25">
                  <c:v>0.124292309</c:v>
                </c:pt>
                <c:pt idx="26">
                  <c:v>0.12304221827999999</c:v>
                </c:pt>
                <c:pt idx="27">
                  <c:v>0.12310511295000001</c:v>
                </c:pt>
                <c:pt idx="28">
                  <c:v>0.12337853324999999</c:v>
                </c:pt>
                <c:pt idx="29">
                  <c:v>0.12015600582000001</c:v>
                </c:pt>
                <c:pt idx="30">
                  <c:v>0.11518052135000001</c:v>
                </c:pt>
                <c:pt idx="31">
                  <c:v>0.11255353547499999</c:v>
                </c:pt>
                <c:pt idx="32">
                  <c:v>0.11029205023999999</c:v>
                </c:pt>
                <c:pt idx="33">
                  <c:v>0.10873970217500001</c:v>
                </c:pt>
                <c:pt idx="34">
                  <c:v>0.10859021910000001</c:v>
                </c:pt>
                <c:pt idx="35">
                  <c:v>0.10798133128000001</c:v>
                </c:pt>
                <c:pt idx="36">
                  <c:v>0.10689519192499999</c:v>
                </c:pt>
                <c:pt idx="37">
                  <c:v>0.10671111772500001</c:v>
                </c:pt>
                <c:pt idx="38">
                  <c:v>0.1076</c:v>
                </c:pt>
                <c:pt idx="39">
                  <c:v>0.10662232017499999</c:v>
                </c:pt>
                <c:pt idx="40">
                  <c:v>0.10616</c:v>
                </c:pt>
                <c:pt idx="41">
                  <c:v>0.10624</c:v>
                </c:pt>
                <c:pt idx="42">
                  <c:v>0.10589999999999999</c:v>
                </c:pt>
                <c:pt idx="43">
                  <c:v>0.10536000000000001</c:v>
                </c:pt>
                <c:pt idx="44">
                  <c:v>0.105</c:v>
                </c:pt>
                <c:pt idx="45">
                  <c:v>0.10492499999999999</c:v>
                </c:pt>
                <c:pt idx="46">
                  <c:v>0.1048</c:v>
                </c:pt>
                <c:pt idx="47">
                  <c:v>0.10389999999999999</c:v>
                </c:pt>
                <c:pt idx="48">
                  <c:v>0.103725</c:v>
                </c:pt>
                <c:pt idx="49">
                  <c:v>0.1045</c:v>
                </c:pt>
                <c:pt idx="50">
                  <c:v>0.10432000000000001</c:v>
                </c:pt>
                <c:pt idx="51">
                  <c:v>0.103825</c:v>
                </c:pt>
                <c:pt idx="52">
                  <c:v>0.10485</c:v>
                </c:pt>
                <c:pt idx="53">
                  <c:v>0.105125</c:v>
                </c:pt>
                <c:pt idx="54">
                  <c:v>0.10466666666666667</c:v>
                </c:pt>
                <c:pt idx="55">
                  <c:v>0.1041</c:v>
                </c:pt>
                <c:pt idx="56">
                  <c:v>0.10340000000000001</c:v>
                </c:pt>
                <c:pt idx="57">
                  <c:v>0.10351999999999999</c:v>
                </c:pt>
                <c:pt idx="58">
                  <c:v>0.1037</c:v>
                </c:pt>
                <c:pt idx="59">
                  <c:v>0.10354999999999999</c:v>
                </c:pt>
                <c:pt idx="60">
                  <c:v>0.10342</c:v>
                </c:pt>
                <c:pt idx="61">
                  <c:v>0.104175</c:v>
                </c:pt>
                <c:pt idx="62">
                  <c:v>0.103925</c:v>
                </c:pt>
                <c:pt idx="63">
                  <c:v>0.1026</c:v>
                </c:pt>
                <c:pt idx="64">
                  <c:v>0.1038</c:v>
                </c:pt>
                <c:pt idx="65">
                  <c:v>0.10340000000000001</c:v>
                </c:pt>
                <c:pt idx="66">
                  <c:v>0.10351999999999999</c:v>
                </c:pt>
                <c:pt idx="67">
                  <c:v>0.103425</c:v>
                </c:pt>
                <c:pt idx="68">
                  <c:v>0.10113862952</c:v>
                </c:pt>
                <c:pt idx="69">
                  <c:v>9.9173219425E-2</c:v>
                </c:pt>
                <c:pt idx="70">
                  <c:v>9.7684401774999999E-2</c:v>
                </c:pt>
                <c:pt idx="71">
                  <c:v>9.5223358139999992E-2</c:v>
                </c:pt>
                <c:pt idx="72">
                  <c:v>9.4039752274999999E-2</c:v>
                </c:pt>
                <c:pt idx="73">
                  <c:v>9.3248034024999996E-2</c:v>
                </c:pt>
                <c:pt idx="74">
                  <c:v>9.1179999999999997E-2</c:v>
                </c:pt>
                <c:pt idx="75">
                  <c:v>9.0447534974999994E-2</c:v>
                </c:pt>
                <c:pt idx="76">
                  <c:v>8.9103281275000001E-2</c:v>
                </c:pt>
                <c:pt idx="77">
                  <c:v>8.9240947899999992E-2</c:v>
                </c:pt>
                <c:pt idx="78">
                  <c:v>8.8686352260000018E-2</c:v>
                </c:pt>
                <c:pt idx="79">
                  <c:v>8.9135770850000004E-2</c:v>
                </c:pt>
                <c:pt idx="80">
                  <c:v>8.9734446019999997E-2</c:v>
                </c:pt>
                <c:pt idx="81">
                  <c:v>9.0176366600000002E-2</c:v>
                </c:pt>
                <c:pt idx="82">
                  <c:v>9.1541372566666668E-2</c:v>
                </c:pt>
                <c:pt idx="83">
                  <c:v>9.2999999999999999E-2</c:v>
                </c:pt>
                <c:pt idx="84">
                  <c:v>9.3399999999999997E-2</c:v>
                </c:pt>
                <c:pt idx="85">
                  <c:v>9.5432790766666664E-2</c:v>
                </c:pt>
                <c:pt idx="86">
                  <c:v>0.10051983903333334</c:v>
                </c:pt>
                <c:pt idx="87">
                  <c:v>0.10649357123333335</c:v>
                </c:pt>
                <c:pt idx="88">
                  <c:v>0.111962308</c:v>
                </c:pt>
                <c:pt idx="89">
                  <c:v>0.11754102086666667</c:v>
                </c:pt>
                <c:pt idx="90">
                  <c:v>0.12340299619282001</c:v>
                </c:pt>
                <c:pt idx="91">
                  <c:v>0.13074252136666667</c:v>
                </c:pt>
                <c:pt idx="92">
                  <c:v>0.14105649519424768</c:v>
                </c:pt>
                <c:pt idx="93">
                  <c:v>0.15177157635921168</c:v>
                </c:pt>
                <c:pt idx="94">
                  <c:v>0.15710887541982133</c:v>
                </c:pt>
                <c:pt idx="95">
                  <c:v>0.16677500000000001</c:v>
                </c:pt>
                <c:pt idx="96">
                  <c:v>0.17026444428172435</c:v>
                </c:pt>
                <c:pt idx="97">
                  <c:v>0.18013802953427069</c:v>
                </c:pt>
                <c:pt idx="98">
                  <c:v>0.18041363879584649</c:v>
                </c:pt>
                <c:pt idx="99">
                  <c:v>0.17998997184684903</c:v>
                </c:pt>
                <c:pt idx="100">
                  <c:v>0.17652658913079575</c:v>
                </c:pt>
                <c:pt idx="101">
                  <c:v>0.17498807430145699</c:v>
                </c:pt>
                <c:pt idx="102">
                  <c:v>0.17238134405939898</c:v>
                </c:pt>
                <c:pt idx="103">
                  <c:v>0.17135920526991574</c:v>
                </c:pt>
                <c:pt idx="104">
                  <c:v>0.17143287739312341</c:v>
                </c:pt>
                <c:pt idx="105">
                  <c:v>0.169452667639235</c:v>
                </c:pt>
                <c:pt idx="106">
                  <c:v>0.16850000000000001</c:v>
                </c:pt>
                <c:pt idx="107">
                  <c:v>0.16800000000000001</c:v>
                </c:pt>
                <c:pt idx="108">
                  <c:v>0.16650000000000001</c:v>
                </c:pt>
                <c:pt idx="109">
                  <c:v>0.16390000000000002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3E-47BB-9515-7D20F35C3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914847"/>
        <c:axId val="1490338943"/>
      </c:lineChart>
      <c:dateAx>
        <c:axId val="561914847"/>
        <c:scaling>
          <c:orientation val="minMax"/>
          <c:max val="45352"/>
          <c:min val="4340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338943"/>
        <c:crosses val="autoZero"/>
        <c:auto val="1"/>
        <c:lblOffset val="100"/>
        <c:baseTimeUnit val="months"/>
        <c:majorUnit val="2"/>
        <c:majorTimeUnit val="months"/>
      </c:dateAx>
      <c:valAx>
        <c:axId val="1490338943"/>
        <c:scaling>
          <c:orientation val="minMax"/>
          <c:max val="0.18500000000000003"/>
          <c:min val="8.500000000000002E-2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191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862927665661759E-2"/>
          <c:y val="3.8344936999844918E-2"/>
          <c:w val="0.94027414466867654"/>
          <c:h val="0.783312953150282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'Cartera Hipotecaria'!$G$3</c:f>
              <c:strCache>
                <c:ptCount val="1"/>
                <c:pt idx="0">
                  <c:v>Establecimientos de Crédito (Sin Leasing)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'Cartera Hipotecaria'!$K$21:$K$26</c:f>
              <c:numCache>
                <c:formatCode>_(* #,##0.0_);_(* \(#,##0.0\);_(* "-"??_);_(@_)</c:formatCode>
                <c:ptCount val="6"/>
                <c:pt idx="0">
                  <c:v>48.96413414999742</c:v>
                </c:pt>
                <c:pt idx="1">
                  <c:v>48.982879448456302</c:v>
                </c:pt>
                <c:pt idx="2">
                  <c:v>51.894666710682948</c:v>
                </c:pt>
                <c:pt idx="3">
                  <c:v>63.534325285691445</c:v>
                </c:pt>
                <c:pt idx="4">
                  <c:v>73.318971303740483</c:v>
                </c:pt>
                <c:pt idx="5">
                  <c:v>81.792812396795995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D-41B9-96F2-C6D5468CC800}"/>
            </c:ext>
          </c:extLst>
        </c:ser>
        <c:ser>
          <c:idx val="1"/>
          <c:order val="1"/>
          <c:tx>
            <c:strRef>
              <c:f>'Cartera Hipotecaria'!$L$7</c:f>
              <c:strCache>
                <c:ptCount val="1"/>
                <c:pt idx="0">
                  <c:v>Titularizada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'Cartera Hipotecaria'!$L$21:$L$26</c:f>
              <c:numCache>
                <c:formatCode>_(* #,##0.0_);_(* \(#,##0.0\);_(* "-"??_);_(@_)</c:formatCode>
                <c:ptCount val="6"/>
                <c:pt idx="0">
                  <c:v>4.0573640715372594</c:v>
                </c:pt>
                <c:pt idx="1">
                  <c:v>4.5489392928533006</c:v>
                </c:pt>
                <c:pt idx="2">
                  <c:v>3.7307389677087928</c:v>
                </c:pt>
                <c:pt idx="3">
                  <c:v>3.1714886629161798</c:v>
                </c:pt>
                <c:pt idx="4">
                  <c:v>2.5896427371618991</c:v>
                </c:pt>
                <c:pt idx="5">
                  <c:v>2.22595446851374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3D-41B9-96F2-C6D5468CC800}"/>
            </c:ext>
          </c:extLst>
        </c:ser>
        <c:ser>
          <c:idx val="2"/>
          <c:order val="2"/>
          <c:tx>
            <c:strRef>
              <c:f>'Cartera Hipotecaria'!$M$7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'Cartera Hipotecaria'!$M$21:$M$26</c:f>
              <c:numCache>
                <c:formatCode>_(* #,##0.0_);_(* \(#,##0.0\);_(* "-"??_);_(@_)</c:formatCode>
                <c:ptCount val="6"/>
                <c:pt idx="0">
                  <c:v>14.085156344112567</c:v>
                </c:pt>
                <c:pt idx="1">
                  <c:v>20.288384746411698</c:v>
                </c:pt>
                <c:pt idx="2">
                  <c:v>22.042648744651057</c:v>
                </c:pt>
                <c:pt idx="3">
                  <c:v>21.247026848558555</c:v>
                </c:pt>
                <c:pt idx="4">
                  <c:v>23.524491507739537</c:v>
                </c:pt>
                <c:pt idx="5">
                  <c:v>23.318438999999998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3D-41B9-96F2-C6D5468CC800}"/>
            </c:ext>
          </c:extLst>
        </c:ser>
        <c:ser>
          <c:idx val="3"/>
          <c:order val="3"/>
          <c:tx>
            <c:strRef>
              <c:f>'Cartera Hipotecaria'!$N$7</c:f>
              <c:strCache>
                <c:ptCount val="1"/>
                <c:pt idx="0">
                  <c:v>FNA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'Cartera Hipotecaria'!$N$21:$N$26</c:f>
              <c:numCache>
                <c:formatCode>_(* #,##0.0_);_(* \(#,##0.0\);_(* "-"??_);_(@_)</c:formatCode>
                <c:ptCount val="6"/>
                <c:pt idx="0">
                  <c:v>6.9618832199999998</c:v>
                </c:pt>
                <c:pt idx="1">
                  <c:v>7.966196710000002</c:v>
                </c:pt>
                <c:pt idx="2">
                  <c:v>8.1802435400000011</c:v>
                </c:pt>
                <c:pt idx="3">
                  <c:v>8.0676262531380001</c:v>
                </c:pt>
                <c:pt idx="4">
                  <c:v>8.8341939999099903</c:v>
                </c:pt>
                <c:pt idx="5">
                  <c:v>10.241640180000005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3D-41B9-96F2-C6D5468CC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893632"/>
        <c:axId val="106074112"/>
      </c:barChart>
      <c:lineChart>
        <c:grouping val="standard"/>
        <c:varyColors val="0"/>
        <c:ser>
          <c:idx val="4"/>
          <c:order val="4"/>
          <c:tx>
            <c:strRef>
              <c:f>'Cartera Hipotecaria'!$O$7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5.724084077074143E-2"/>
                  <c:y val="-6.206170597914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3D-41B9-96F2-C6D5468CC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'Cartera Hipotecaria'!$O$21:$O$26</c:f>
              <c:numCache>
                <c:formatCode>_(* #,##0.0_);_(* \(#,##0.0\);_(* "-"??_);_(@_)</c:formatCode>
                <c:ptCount val="6"/>
                <c:pt idx="0">
                  <c:v>74.068537785647251</c:v>
                </c:pt>
                <c:pt idx="1">
                  <c:v>81.786400197721306</c:v>
                </c:pt>
                <c:pt idx="2">
                  <c:v>85.84829796304281</c:v>
                </c:pt>
                <c:pt idx="3">
                  <c:v>96.020467050304177</c:v>
                </c:pt>
                <c:pt idx="4">
                  <c:v>108.2672995485519</c:v>
                </c:pt>
                <c:pt idx="5">
                  <c:v>117.57884604530973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03D-41B9-96F2-C6D5468CC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12032"/>
        <c:axId val="149590784"/>
      </c:lineChart>
      <c:catAx>
        <c:axId val="147893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06074112"/>
        <c:crosses val="autoZero"/>
        <c:auto val="0"/>
        <c:lblAlgn val="ctr"/>
        <c:lblOffset val="100"/>
        <c:noMultiLvlLbl val="0"/>
      </c:catAx>
      <c:valAx>
        <c:axId val="106074112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147893632"/>
        <c:crosses val="autoZero"/>
        <c:crossBetween val="between"/>
      </c:valAx>
      <c:valAx>
        <c:axId val="149590784"/>
        <c:scaling>
          <c:orientation val="minMax"/>
        </c:scaling>
        <c:delete val="1"/>
        <c:axPos val="r"/>
        <c:numFmt formatCode="_(* #,##0.0_);_(* \(#,##0.0\);_(* &quot;-&quot;??_);_(@_)" sourceLinked="1"/>
        <c:majorTickMark val="out"/>
        <c:minorTickMark val="none"/>
        <c:tickLblPos val="nextTo"/>
        <c:crossAx val="149612032"/>
        <c:crosses val="max"/>
        <c:crossBetween val="between"/>
      </c:valAx>
      <c:dateAx>
        <c:axId val="1496120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9590784"/>
        <c:crosses val="autoZero"/>
        <c:auto val="1"/>
        <c:lblOffset val="100"/>
        <c:baseTimeUnit val="years"/>
      </c:date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6325977048939925E-2"/>
          <c:y val="0.87740873863821955"/>
          <c:w val="0.95549226695533451"/>
          <c:h val="0.1016758411800469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Hoja1!$J$3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Hoja1!$H$4:$I$34</c:f>
              <c:multiLvlStrCache>
                <c:ptCount val="31"/>
                <c:lvl>
                  <c:pt idx="0">
                    <c:v>jul</c:v>
                  </c:pt>
                  <c:pt idx="1">
                    <c:v>ago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dic</c:v>
                  </c:pt>
                  <c:pt idx="6">
                    <c:v>ene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abr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ago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dic</c:v>
                  </c:pt>
                  <c:pt idx="18">
                    <c:v>ene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abr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ago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dic</c:v>
                  </c:pt>
                  <c:pt idx="30">
                    <c:v>ene</c:v>
                  </c:pt>
                </c:lvl>
                <c:lvl>
                  <c:pt idx="0">
                    <c:v>2021</c:v>
                  </c:pt>
                  <c:pt idx="6">
                    <c:v>2022</c:v>
                  </c:pt>
                  <c:pt idx="18">
                    <c:v>2023</c:v>
                  </c:pt>
                  <c:pt idx="30">
                    <c:v>2024</c:v>
                  </c:pt>
                </c:lvl>
              </c:multiLvlStrCache>
            </c:multiLvlStrRef>
          </c:cat>
          <c:val>
            <c:numRef>
              <c:f>Hoja1!$J$4:$J$34</c:f>
              <c:numCache>
                <c:formatCode>"$"\ #,##0</c:formatCode>
                <c:ptCount val="31"/>
                <c:pt idx="0">
                  <c:v>3026047.38299884</c:v>
                </c:pt>
                <c:pt idx="1">
                  <c:v>2977640.91677339</c:v>
                </c:pt>
                <c:pt idx="2">
                  <c:v>2935363.9615026601</c:v>
                </c:pt>
                <c:pt idx="3">
                  <c:v>2925747.6129375799</c:v>
                </c:pt>
                <c:pt idx="4">
                  <c:v>2947032.8078873199</c:v>
                </c:pt>
                <c:pt idx="5">
                  <c:v>2907060.0557615198</c:v>
                </c:pt>
                <c:pt idx="6">
                  <c:v>2929409.1134564304</c:v>
                </c:pt>
                <c:pt idx="7">
                  <c:v>2864762.1052814303</c:v>
                </c:pt>
                <c:pt idx="8">
                  <c:v>2805659.9530817796</c:v>
                </c:pt>
                <c:pt idx="9">
                  <c:v>2792187.1164698503</c:v>
                </c:pt>
                <c:pt idx="10">
                  <c:v>2756838.3999483301</c:v>
                </c:pt>
                <c:pt idx="11">
                  <c:v>2727051.0594247901</c:v>
                </c:pt>
                <c:pt idx="12">
                  <c:v>2745721.7355112699</c:v>
                </c:pt>
                <c:pt idx="13">
                  <c:v>2714352.1405790802</c:v>
                </c:pt>
                <c:pt idx="14">
                  <c:v>2803316.62769177</c:v>
                </c:pt>
                <c:pt idx="15">
                  <c:v>2805123.7422539801</c:v>
                </c:pt>
                <c:pt idx="16">
                  <c:v>2792778.57594368</c:v>
                </c:pt>
                <c:pt idx="17">
                  <c:v>2702494.1700920002</c:v>
                </c:pt>
                <c:pt idx="18">
                  <c:v>2763184.6084300801</c:v>
                </c:pt>
                <c:pt idx="19">
                  <c:v>2778845.5944487099</c:v>
                </c:pt>
                <c:pt idx="20">
                  <c:v>2777011.7476944597</c:v>
                </c:pt>
                <c:pt idx="21">
                  <c:v>2874689.57898336</c:v>
                </c:pt>
                <c:pt idx="22">
                  <c:v>2895971.46580172</c:v>
                </c:pt>
                <c:pt idx="23">
                  <c:v>2945760.8471910697</c:v>
                </c:pt>
                <c:pt idx="24">
                  <c:v>3033569.5908832997</c:v>
                </c:pt>
                <c:pt idx="25">
                  <c:v>3072968.3871569601</c:v>
                </c:pt>
                <c:pt idx="26">
                  <c:v>3189993.0808302597</c:v>
                </c:pt>
                <c:pt idx="27">
                  <c:v>3310659.5735459998</c:v>
                </c:pt>
                <c:pt idx="28">
                  <c:v>3481124.9028810002</c:v>
                </c:pt>
                <c:pt idx="29">
                  <c:v>2999543.9681020002</c:v>
                </c:pt>
                <c:pt idx="30">
                  <c:v>3112107.8177200002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8E-49D5-87D5-F6D5AFD16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523887"/>
        <c:axId val="721911231"/>
      </c:lineChart>
      <c:lineChart>
        <c:grouping val="standard"/>
        <c:varyColors val="0"/>
        <c:ser>
          <c:idx val="1"/>
          <c:order val="1"/>
          <c:tx>
            <c:strRef>
              <c:f>Hoja1!$K$3</c:f>
              <c:strCache>
                <c:ptCount val="1"/>
                <c:pt idx="0">
                  <c:v>Titularizado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multiLvlStrRef>
              <c:f>Hoja1!$H$4:$I$34</c:f>
              <c:multiLvlStrCache>
                <c:ptCount val="31"/>
                <c:lvl>
                  <c:pt idx="0">
                    <c:v>jul</c:v>
                  </c:pt>
                  <c:pt idx="1">
                    <c:v>ago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dic</c:v>
                  </c:pt>
                  <c:pt idx="6">
                    <c:v>ene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abr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ago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dic</c:v>
                  </c:pt>
                  <c:pt idx="18">
                    <c:v>ene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abr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ago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dic</c:v>
                  </c:pt>
                  <c:pt idx="30">
                    <c:v>ene</c:v>
                  </c:pt>
                </c:lvl>
                <c:lvl>
                  <c:pt idx="0">
                    <c:v>2021</c:v>
                  </c:pt>
                  <c:pt idx="6">
                    <c:v>2022</c:v>
                  </c:pt>
                  <c:pt idx="18">
                    <c:v>2023</c:v>
                  </c:pt>
                  <c:pt idx="30">
                    <c:v>2024</c:v>
                  </c:pt>
                </c:lvl>
              </c:multiLvlStrCache>
            </c:multiLvlStrRef>
          </c:cat>
          <c:val>
            <c:numRef>
              <c:f>Hoja1!$K$4:$K$34</c:f>
              <c:numCache>
                <c:formatCode>_("$"* #,##0.00_);_("$"* \(#,##0.00\);_("$"* "-"??_);_(@_)</c:formatCode>
                <c:ptCount val="31"/>
                <c:pt idx="0">
                  <c:v>230576.80960419012</c:v>
                </c:pt>
                <c:pt idx="1">
                  <c:v>224554.68299632997</c:v>
                </c:pt>
                <c:pt idx="2">
                  <c:v>218648.17847221059</c:v>
                </c:pt>
                <c:pt idx="3">
                  <c:v>215454.9039318001</c:v>
                </c:pt>
                <c:pt idx="4">
                  <c:v>168225.47704908997</c:v>
                </c:pt>
                <c:pt idx="5">
                  <c:v>168311.30922662001</c:v>
                </c:pt>
                <c:pt idx="6">
                  <c:v>165665.07629037995</c:v>
                </c:pt>
                <c:pt idx="7">
                  <c:v>156006.35767624</c:v>
                </c:pt>
                <c:pt idx="8">
                  <c:v>151952.16107293009</c:v>
                </c:pt>
                <c:pt idx="9">
                  <c:v>149199.56822048998</c:v>
                </c:pt>
                <c:pt idx="10">
                  <c:v>142913.89132163188</c:v>
                </c:pt>
                <c:pt idx="11">
                  <c:v>143562.44097851537</c:v>
                </c:pt>
                <c:pt idx="12">
                  <c:v>144142.88260500913</c:v>
                </c:pt>
                <c:pt idx="13">
                  <c:v>142493.79568820004</c:v>
                </c:pt>
                <c:pt idx="14">
                  <c:v>138607.32412957007</c:v>
                </c:pt>
                <c:pt idx="15">
                  <c:v>139179.00488184008</c:v>
                </c:pt>
                <c:pt idx="16">
                  <c:v>139522.97988529992</c:v>
                </c:pt>
                <c:pt idx="17">
                  <c:v>138096.49931178684</c:v>
                </c:pt>
                <c:pt idx="18">
                  <c:v>140103.29574269996</c:v>
                </c:pt>
                <c:pt idx="19">
                  <c:v>138836.25867144993</c:v>
                </c:pt>
                <c:pt idx="20">
                  <c:v>141036.02518857931</c:v>
                </c:pt>
                <c:pt idx="21">
                  <c:v>138498.51202725331</c:v>
                </c:pt>
                <c:pt idx="22">
                  <c:v>138317.27324409498</c:v>
                </c:pt>
                <c:pt idx="23">
                  <c:v>142522.30808821772</c:v>
                </c:pt>
                <c:pt idx="24">
                  <c:v>143513.34521585717</c:v>
                </c:pt>
                <c:pt idx="25">
                  <c:v>148379.79546806015</c:v>
                </c:pt>
                <c:pt idx="26">
                  <c:v>148734.35788767002</c:v>
                </c:pt>
                <c:pt idx="27">
                  <c:v>153124.63380192392</c:v>
                </c:pt>
                <c:pt idx="28">
                  <c:v>156887.35010664762</c:v>
                </c:pt>
                <c:pt idx="29">
                  <c:v>158213.5124960957</c:v>
                </c:pt>
                <c:pt idx="30">
                  <c:v>160999.60011150019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8E-49D5-87D5-F6D5AFD16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397759"/>
        <c:axId val="627195679"/>
      </c:lineChart>
      <c:catAx>
        <c:axId val="31452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911231"/>
        <c:crosses val="autoZero"/>
        <c:auto val="1"/>
        <c:lblAlgn val="ctr"/>
        <c:lblOffset val="100"/>
        <c:noMultiLvlLbl val="0"/>
      </c:catAx>
      <c:valAx>
        <c:axId val="72191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4523887"/>
        <c:crosses val="autoZero"/>
        <c:crossBetween val="between"/>
        <c:dispUnits>
          <c:builtInUnit val="thousands"/>
        </c:dispUnits>
      </c:valAx>
      <c:valAx>
        <c:axId val="627195679"/>
        <c:scaling>
          <c:orientation val="minMax"/>
          <c:min val="130000"/>
        </c:scaling>
        <c:delete val="0"/>
        <c:axPos val="r"/>
        <c:numFmt formatCode="&quot;$&quot;\ 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7397759"/>
        <c:crosses val="max"/>
        <c:crossBetween val="between"/>
        <c:dispUnits>
          <c:builtInUnit val="thousands"/>
        </c:dispUnits>
      </c:valAx>
      <c:catAx>
        <c:axId val="327397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71956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4178734033842"/>
          <c:y val="0.18903344289171062"/>
          <c:w val="0.82090973086623498"/>
          <c:h val="0.609311043326791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Hoja1!$B$3</c:f>
              <c:strCache>
                <c:ptCount val="1"/>
                <c:pt idx="0">
                  <c:v>Colocaciones totales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CB-4683-BB1C-C1EAAB5E8ECB}"/>
              </c:ext>
            </c:extLst>
          </c:dPt>
          <c:dLbls>
            <c:dLbl>
              <c:idx val="3"/>
              <c:layout>
                <c:manualLayout>
                  <c:x val="-7.1047957371226014E-3"/>
                  <c:y val="1.40483690019530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CB-4683-BB1C-C1EAAB5E8ECB}"/>
                </c:ext>
              </c:extLst>
            </c:dLbl>
            <c:dLbl>
              <c:idx val="4"/>
              <c:layout>
                <c:manualLayout>
                  <c:x val="7.1047957371224713E-3"/>
                  <c:y val="-1.40483690019530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CB-4683-BB1C-C1EAAB5E8E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Hoja1!$B$4:$B$22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  <c:extLst/>
            </c:numRef>
          </c:cat>
          <c:val>
            <c:numRef>
              <c:f>Hoja1!$C$4:$C$22</c:f>
              <c:numCache>
                <c:formatCode>_ "$"\ * #,##0_ ;_ "$"\ * \-#,##0_ ;_ "$"\ * "-"??_ ;_ @_ </c:formatCode>
                <c:ptCount val="18"/>
                <c:pt idx="0">
                  <c:v>4711.04679098</c:v>
                </c:pt>
                <c:pt idx="1">
                  <c:v>5143.040003512001</c:v>
                </c:pt>
                <c:pt idx="2">
                  <c:v>5684.31337988</c:v>
                </c:pt>
                <c:pt idx="3">
                  <c:v>13406.762550000001</c:v>
                </c:pt>
                <c:pt idx="4">
                  <c:v>13795.736677115499</c:v>
                </c:pt>
                <c:pt idx="5">
                  <c:v>8840.7885376100003</c:v>
                </c:pt>
                <c:pt idx="6">
                  <c:v>10174.280196649999</c:v>
                </c:pt>
                <c:pt idx="7">
                  <c:v>9263.4443554070003</c:v>
                </c:pt>
                <c:pt idx="8">
                  <c:v>10010.510679999999</c:v>
                </c:pt>
                <c:pt idx="9">
                  <c:v>5914.8470260466001</c:v>
                </c:pt>
                <c:pt idx="10">
                  <c:v>9734.5378825803364</c:v>
                </c:pt>
                <c:pt idx="11">
                  <c:v>12243.232712730098</c:v>
                </c:pt>
                <c:pt idx="12">
                  <c:v>9583.3568804786009</c:v>
                </c:pt>
                <c:pt idx="13">
                  <c:v>13662.816271148</c:v>
                </c:pt>
                <c:pt idx="14">
                  <c:v>12933.9069988315</c:v>
                </c:pt>
                <c:pt idx="15">
                  <c:v>10540.041515819001</c:v>
                </c:pt>
                <c:pt idx="16">
                  <c:v>2493.416364575</c:v>
                </c:pt>
                <c:pt idx="17">
                  <c:v>3235.9923860489998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2CB-4683-BB1C-C1EAAB5E8ECB}"/>
            </c:ext>
          </c:extLst>
        </c:ser>
        <c:ser>
          <c:idx val="2"/>
          <c:order val="1"/>
          <c:tx>
            <c:strRef>
              <c:f>Hoja1!$D$3</c:f>
              <c:strCache>
                <c:ptCount val="1"/>
                <c:pt idx="0">
                  <c:v>Colocaciones TC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1.0495245426562468E-2"/>
                  <c:y val="7.0796460176991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CB-4683-BB1C-C1EAAB5E8ECB}"/>
                </c:ext>
              </c:extLst>
            </c:dLbl>
            <c:dLbl>
              <c:idx val="10"/>
              <c:layout>
                <c:manualLayout>
                  <c:x val="1.00497947547035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CB-4683-BB1C-C1EAAB5E8ECB}"/>
                </c:ext>
              </c:extLst>
            </c:dLbl>
            <c:dLbl>
              <c:idx val="11"/>
              <c:layout>
                <c:manualLayout>
                  <c:x val="1.40697126565849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CB-4683-BB1C-C1EAAB5E8ECB}"/>
                </c:ext>
              </c:extLst>
            </c:dLbl>
            <c:dLbl>
              <c:idx val="12"/>
              <c:layout>
                <c:manualLayout>
                  <c:x val="1.192041480540534E-2"/>
                  <c:y val="-1.435408454379343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CB-4683-BB1C-C1EAAB5E8E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Hoja1!$B$4:$B$22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  <c:extLst/>
            </c:numRef>
          </c:cat>
          <c:val>
            <c:numRef>
              <c:f>Hoja1!$D$4:$D$22</c:f>
              <c:numCache>
                <c:formatCode>_("$"\ * #,##0_);_("$"\ * \(#,##0\);_("$"\ * "-"??_);_(@_)</c:formatCode>
                <c:ptCount val="18"/>
                <c:pt idx="0">
                  <c:v>238.29826063500002</c:v>
                </c:pt>
                <c:pt idx="1">
                  <c:v>732.48560632900001</c:v>
                </c:pt>
                <c:pt idx="2">
                  <c:v>879.447</c:v>
                </c:pt>
                <c:pt idx="3">
                  <c:v>574.59480000000008</c:v>
                </c:pt>
                <c:pt idx="4">
                  <c:v>1169.9350114275001</c:v>
                </c:pt>
                <c:pt idx="5">
                  <c:v>786.05449999999996</c:v>
                </c:pt>
                <c:pt idx="6">
                  <c:v>989.01110000000006</c:v>
                </c:pt>
                <c:pt idx="7">
                  <c:v>362.8032</c:v>
                </c:pt>
                <c:pt idx="8">
                  <c:v>884.84680000000003</c:v>
                </c:pt>
                <c:pt idx="9">
                  <c:v>649.58246454659991</c:v>
                </c:pt>
                <c:pt idx="10">
                  <c:v>912.27919999999995</c:v>
                </c:pt>
                <c:pt idx="11">
                  <c:v>1452.7346069301</c:v>
                </c:pt>
                <c:pt idx="12">
                  <c:v>840.22317120340006</c:v>
                </c:pt>
                <c:pt idx="13">
                  <c:v>1477.271615224</c:v>
                </c:pt>
                <c:pt idx="14">
                  <c:v>71.843299999999999</c:v>
                </c:pt>
                <c:pt idx="15">
                  <c:v>545.66219851100004</c:v>
                </c:pt>
                <c:pt idx="16">
                  <c:v>144.386</c:v>
                </c:pt>
                <c:pt idx="17">
                  <c:v>170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82CB-4683-BB1C-C1EAAB5E8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12918016"/>
        <c:axId val="151098432"/>
      </c:barChart>
      <c:lineChart>
        <c:grouping val="standard"/>
        <c:varyColors val="0"/>
        <c:ser>
          <c:idx val="0"/>
          <c:order val="2"/>
          <c:tx>
            <c:strRef>
              <c:f>Hoja1!$E$3</c:f>
              <c:strCache>
                <c:ptCount val="1"/>
                <c:pt idx="0">
                  <c:v>Participación TC (%)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Hoja1!$B$4:$B$22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  <c:extLst/>
            </c:numRef>
          </c:cat>
          <c:val>
            <c:numRef>
              <c:f>Hoja1!$E$4:$E$22</c:f>
              <c:numCache>
                <c:formatCode>0.00%</c:formatCode>
                <c:ptCount val="18"/>
                <c:pt idx="0">
                  <c:v>5.0582868565699136E-2</c:v>
                </c:pt>
                <c:pt idx="1">
                  <c:v>0.14242269199999999</c:v>
                </c:pt>
                <c:pt idx="2">
                  <c:v>0.15471472827533758</c:v>
                </c:pt>
                <c:pt idx="3">
                  <c:v>4.2858579605409661E-2</c:v>
                </c:pt>
                <c:pt idx="4">
                  <c:v>8.4804098455155311E-2</c:v>
                </c:pt>
                <c:pt idx="5">
                  <c:v>8.8912261237333048E-2</c:v>
                </c:pt>
                <c:pt idx="6">
                  <c:v>9.7206984758061166E-2</c:v>
                </c:pt>
                <c:pt idx="7">
                  <c:v>3.9165043377006374E-2</c:v>
                </c:pt>
                <c:pt idx="8">
                  <c:v>8.8391774234638759E-2</c:v>
                </c:pt>
                <c:pt idx="9">
                  <c:v>0.10982236086345104</c:v>
                </c:pt>
                <c:pt idx="10">
                  <c:v>9.37157172743142E-2</c:v>
                </c:pt>
                <c:pt idx="11">
                  <c:v>0.1186561295547046</c:v>
                </c:pt>
                <c:pt idx="12">
                  <c:v>8.767524591669372E-2</c:v>
                </c:pt>
                <c:pt idx="13">
                  <c:v>0.10812350732868885</c:v>
                </c:pt>
                <c:pt idx="14">
                  <c:v>5.5546479502667371E-3</c:v>
                </c:pt>
                <c:pt idx="15">
                  <c:v>5.1770403151832373E-2</c:v>
                </c:pt>
                <c:pt idx="16">
                  <c:v>5.7906895154516413E-2</c:v>
                </c:pt>
                <c:pt idx="17">
                  <c:v>5.2534116190416105E-2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82CB-4683-BB1C-C1EAAB5E8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77424"/>
        <c:axId val="477478384"/>
      </c:lineChart>
      <c:catAx>
        <c:axId val="71291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/>
            </a:pPr>
            <a:endParaRPr lang="es-CO"/>
          </a:p>
        </c:txPr>
        <c:crossAx val="151098432"/>
        <c:crosses val="autoZero"/>
        <c:auto val="1"/>
        <c:lblAlgn val="ctr"/>
        <c:lblOffset val="100"/>
        <c:noMultiLvlLbl val="0"/>
      </c:catAx>
      <c:valAx>
        <c:axId val="151098432"/>
        <c:scaling>
          <c:orientation val="minMax"/>
          <c:max val="14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s-CO" sz="1000" b="0"/>
                  <a:t>Miles</a:t>
                </a:r>
                <a:r>
                  <a:rPr lang="es-CO" sz="1000" b="0" baseline="0"/>
                  <a:t> de Millones</a:t>
                </a:r>
                <a:endParaRPr lang="es-CO" sz="1000" b="0"/>
              </a:p>
            </c:rich>
          </c:tx>
          <c:overlay val="0"/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es-CO"/>
          </a:p>
        </c:txPr>
        <c:crossAx val="712918016"/>
        <c:crosses val="autoZero"/>
        <c:crossBetween val="between"/>
      </c:valAx>
      <c:valAx>
        <c:axId val="47747838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O"/>
          </a:p>
        </c:txPr>
        <c:crossAx val="477477424"/>
        <c:crosses val="max"/>
        <c:crossBetween val="between"/>
      </c:valAx>
      <c:catAx>
        <c:axId val="477477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47838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8390916859968257"/>
          <c:y val="0.91958793439108399"/>
          <c:w val="0.47834085044957048"/>
          <c:h val="6.4010312870183259E-2"/>
        </c:manualLayout>
      </c:layout>
      <c:overlay val="0"/>
      <c:txPr>
        <a:bodyPr/>
        <a:lstStyle/>
        <a:p>
          <a:pPr>
            <a:defRPr sz="10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6293A-C926-4CF2-B63C-CC87B44DD567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</dgm:pt>
    <dgm:pt modelId="{DC9060FF-841B-449B-91C0-60251353C72A}">
      <dgm:prSet phldrT="[Texto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Venta en Firme</a:t>
          </a:r>
        </a:p>
      </dgm:t>
    </dgm:pt>
    <dgm:pt modelId="{190213D4-443E-4B8B-A392-0C8EE5F30D73}" type="parTrans" cxnId="{22EE4429-8D6D-42E2-874F-043C498906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A4D0D80B-F2FE-4496-B948-D3A252351D52}" type="sibTrans" cxnId="{22EE4429-8D6D-42E2-874F-043C498906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2F072A4-8665-4ACB-A1A8-9D3E54468BA4}">
      <dgm:prSet phldrT="[Texto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Quiebra remota</a:t>
          </a:r>
        </a:p>
      </dgm:t>
    </dgm:pt>
    <dgm:pt modelId="{3310659D-EB41-4762-8034-EF930BCBFE5D}" type="parTrans" cxnId="{0C4525F4-2DC3-4E83-9B6E-2CD30F00FED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FA5F3C8-2504-401E-BECF-8862326A0F4A}" type="sibTrans" cxnId="{0C4525F4-2DC3-4E83-9B6E-2CD30F00FED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24784B1-9B8E-4641-84D9-6BFB9C01BEB8}">
      <dgm:prSet phldrT="[Texto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Separación Patrimonial</a:t>
          </a:r>
        </a:p>
      </dgm:t>
    </dgm:pt>
    <dgm:pt modelId="{3A79AAF5-E636-4908-876F-E01472B350AE}" type="parTrans" cxnId="{DBB6280E-34E0-4196-95FA-EF8D1F21E948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D1A147F-AE02-4583-856F-E6F7181B9967}" type="sibTrans" cxnId="{DBB6280E-34E0-4196-95FA-EF8D1F21E948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E1C4391-68C7-42B2-84AB-04CAD37CB801}" type="pres">
      <dgm:prSet presAssocID="{0286293A-C926-4CF2-B63C-CC87B44DD567}" presName="compositeShape" presStyleCnt="0">
        <dgm:presLayoutVars>
          <dgm:chMax val="7"/>
          <dgm:dir/>
          <dgm:resizeHandles val="exact"/>
        </dgm:presLayoutVars>
      </dgm:prSet>
      <dgm:spPr/>
    </dgm:pt>
    <dgm:pt modelId="{7621508F-6933-432E-8EC7-EBE8D6E40293}" type="pres">
      <dgm:prSet presAssocID="{DC9060FF-841B-449B-91C0-60251353C72A}" presName="circ1" presStyleLbl="vennNode1" presStyleIdx="0" presStyleCnt="3"/>
      <dgm:spPr/>
    </dgm:pt>
    <dgm:pt modelId="{9DE144D8-8781-46DA-8DEF-DD34FB1FA168}" type="pres">
      <dgm:prSet presAssocID="{DC9060FF-841B-449B-91C0-60251353C7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E3DEDA-3DC2-4839-87B5-CDCFDFE6E6B3}" type="pres">
      <dgm:prSet presAssocID="{82F072A4-8665-4ACB-A1A8-9D3E54468BA4}" presName="circ2" presStyleLbl="vennNode1" presStyleIdx="1" presStyleCnt="3"/>
      <dgm:spPr/>
    </dgm:pt>
    <dgm:pt modelId="{FE988596-865C-4B74-8FA5-B618B2CB3A96}" type="pres">
      <dgm:prSet presAssocID="{82F072A4-8665-4ACB-A1A8-9D3E54468B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47F5FC-17E6-4247-AC09-99BBAE641634}" type="pres">
      <dgm:prSet presAssocID="{F24784B1-9B8E-4641-84D9-6BFB9C01BEB8}" presName="circ3" presStyleLbl="vennNode1" presStyleIdx="2" presStyleCnt="3"/>
      <dgm:spPr/>
    </dgm:pt>
    <dgm:pt modelId="{CC742D1C-2064-41AF-91E0-0EC3B8766F17}" type="pres">
      <dgm:prSet presAssocID="{F24784B1-9B8E-4641-84D9-6BFB9C01BE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EED0606-C3A3-413A-A07B-1CF8CB5814DE}" type="presOf" srcId="{0286293A-C926-4CF2-B63C-CC87B44DD567}" destId="{1E1C4391-68C7-42B2-84AB-04CAD37CB801}" srcOrd="0" destOrd="0" presId="urn:microsoft.com/office/officeart/2005/8/layout/venn1"/>
    <dgm:cxn modelId="{DBB6280E-34E0-4196-95FA-EF8D1F21E948}" srcId="{0286293A-C926-4CF2-B63C-CC87B44DD567}" destId="{F24784B1-9B8E-4641-84D9-6BFB9C01BEB8}" srcOrd="2" destOrd="0" parTransId="{3A79AAF5-E636-4908-876F-E01472B350AE}" sibTransId="{5D1A147F-AE02-4583-856F-E6F7181B9967}"/>
    <dgm:cxn modelId="{22EE4429-8D6D-42E2-874F-043C4989062D}" srcId="{0286293A-C926-4CF2-B63C-CC87B44DD567}" destId="{DC9060FF-841B-449B-91C0-60251353C72A}" srcOrd="0" destOrd="0" parTransId="{190213D4-443E-4B8B-A392-0C8EE5F30D73}" sibTransId="{A4D0D80B-F2FE-4496-B948-D3A252351D52}"/>
    <dgm:cxn modelId="{796E9A3C-3DF8-45B7-909E-49474DFE9849}" type="presOf" srcId="{DC9060FF-841B-449B-91C0-60251353C72A}" destId="{9DE144D8-8781-46DA-8DEF-DD34FB1FA168}" srcOrd="1" destOrd="0" presId="urn:microsoft.com/office/officeart/2005/8/layout/venn1"/>
    <dgm:cxn modelId="{D1539661-2869-48B3-AB2F-64A9745579CD}" type="presOf" srcId="{F24784B1-9B8E-4641-84D9-6BFB9C01BEB8}" destId="{CC742D1C-2064-41AF-91E0-0EC3B8766F17}" srcOrd="1" destOrd="0" presId="urn:microsoft.com/office/officeart/2005/8/layout/venn1"/>
    <dgm:cxn modelId="{B949117D-1C79-4EC5-80C7-1AA82B95931A}" type="presOf" srcId="{82F072A4-8665-4ACB-A1A8-9D3E54468BA4}" destId="{FE988596-865C-4B74-8FA5-B618B2CB3A96}" srcOrd="1" destOrd="0" presId="urn:microsoft.com/office/officeart/2005/8/layout/venn1"/>
    <dgm:cxn modelId="{EDCDC1A3-654A-4D58-A2AD-5E2BEF239404}" type="presOf" srcId="{F24784B1-9B8E-4641-84D9-6BFB9C01BEB8}" destId="{3E47F5FC-17E6-4247-AC09-99BBAE641634}" srcOrd="0" destOrd="0" presId="urn:microsoft.com/office/officeart/2005/8/layout/venn1"/>
    <dgm:cxn modelId="{A2DB76C4-798A-4F41-8D98-4C9B9CDD36C9}" type="presOf" srcId="{DC9060FF-841B-449B-91C0-60251353C72A}" destId="{7621508F-6933-432E-8EC7-EBE8D6E40293}" srcOrd="0" destOrd="0" presId="urn:microsoft.com/office/officeart/2005/8/layout/venn1"/>
    <dgm:cxn modelId="{465DA2C9-5833-4B86-83DC-0DA8ADCE44A3}" type="presOf" srcId="{82F072A4-8665-4ACB-A1A8-9D3E54468BA4}" destId="{5BE3DEDA-3DC2-4839-87B5-CDCFDFE6E6B3}" srcOrd="0" destOrd="0" presId="urn:microsoft.com/office/officeart/2005/8/layout/venn1"/>
    <dgm:cxn modelId="{0C4525F4-2DC3-4E83-9B6E-2CD30F00FED4}" srcId="{0286293A-C926-4CF2-B63C-CC87B44DD567}" destId="{82F072A4-8665-4ACB-A1A8-9D3E54468BA4}" srcOrd="1" destOrd="0" parTransId="{3310659D-EB41-4762-8034-EF930BCBFE5D}" sibTransId="{1FA5F3C8-2504-401E-BECF-8862326A0F4A}"/>
    <dgm:cxn modelId="{A5750F4A-C2A8-4184-9ABE-69A34EED842A}" type="presParOf" srcId="{1E1C4391-68C7-42B2-84AB-04CAD37CB801}" destId="{7621508F-6933-432E-8EC7-EBE8D6E40293}" srcOrd="0" destOrd="0" presId="urn:microsoft.com/office/officeart/2005/8/layout/venn1"/>
    <dgm:cxn modelId="{267F8047-30EB-4688-820F-67BCCDB66D37}" type="presParOf" srcId="{1E1C4391-68C7-42B2-84AB-04CAD37CB801}" destId="{9DE144D8-8781-46DA-8DEF-DD34FB1FA168}" srcOrd="1" destOrd="0" presId="urn:microsoft.com/office/officeart/2005/8/layout/venn1"/>
    <dgm:cxn modelId="{9823629C-6AFD-4EEF-AE8B-9ED0180FBA1C}" type="presParOf" srcId="{1E1C4391-68C7-42B2-84AB-04CAD37CB801}" destId="{5BE3DEDA-3DC2-4839-87B5-CDCFDFE6E6B3}" srcOrd="2" destOrd="0" presId="urn:microsoft.com/office/officeart/2005/8/layout/venn1"/>
    <dgm:cxn modelId="{85EB5D52-B251-4459-8759-B5233ECF2713}" type="presParOf" srcId="{1E1C4391-68C7-42B2-84AB-04CAD37CB801}" destId="{FE988596-865C-4B74-8FA5-B618B2CB3A96}" srcOrd="3" destOrd="0" presId="urn:microsoft.com/office/officeart/2005/8/layout/venn1"/>
    <dgm:cxn modelId="{33C220CC-C406-4E10-9052-6C38B94213CF}" type="presParOf" srcId="{1E1C4391-68C7-42B2-84AB-04CAD37CB801}" destId="{3E47F5FC-17E6-4247-AC09-99BBAE641634}" srcOrd="4" destOrd="0" presId="urn:microsoft.com/office/officeart/2005/8/layout/venn1"/>
    <dgm:cxn modelId="{860E7EAF-99E3-46C1-BE56-13A11AE92D1F}" type="presParOf" srcId="{1E1C4391-68C7-42B2-84AB-04CAD37CB801}" destId="{CC742D1C-2064-41AF-91E0-0EC3B8766F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508F-6933-432E-8EC7-EBE8D6E40293}">
      <dsp:nvSpPr>
        <dsp:cNvPr id="0" name=""/>
        <dsp:cNvSpPr/>
      </dsp:nvSpPr>
      <dsp:spPr>
        <a:xfrm>
          <a:off x="1797127" y="35814"/>
          <a:ext cx="1719112" cy="1719112"/>
        </a:xfrm>
        <a:prstGeom prst="ellipse">
          <a:avLst/>
        </a:prstGeom>
        <a:solidFill>
          <a:srgbClr val="00206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bg1"/>
              </a:solidFill>
            </a:rPr>
            <a:t>Venta en Firme</a:t>
          </a:r>
        </a:p>
      </dsp:txBody>
      <dsp:txXfrm>
        <a:off x="2026342" y="336659"/>
        <a:ext cx="1260682" cy="773600"/>
      </dsp:txXfrm>
    </dsp:sp>
    <dsp:sp modelId="{5BE3DEDA-3DC2-4839-87B5-CDCFDFE6E6B3}">
      <dsp:nvSpPr>
        <dsp:cNvPr id="0" name=""/>
        <dsp:cNvSpPr/>
      </dsp:nvSpPr>
      <dsp:spPr>
        <a:xfrm>
          <a:off x="2417440" y="1110260"/>
          <a:ext cx="1719112" cy="1719112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bg1"/>
              </a:solidFill>
            </a:rPr>
            <a:t>Quiebra remota</a:t>
          </a:r>
        </a:p>
      </dsp:txBody>
      <dsp:txXfrm>
        <a:off x="2943202" y="1554364"/>
        <a:ext cx="1031467" cy="945512"/>
      </dsp:txXfrm>
    </dsp:sp>
    <dsp:sp modelId="{3E47F5FC-17E6-4247-AC09-99BBAE641634}">
      <dsp:nvSpPr>
        <dsp:cNvPr id="0" name=""/>
        <dsp:cNvSpPr/>
      </dsp:nvSpPr>
      <dsp:spPr>
        <a:xfrm>
          <a:off x="1176813" y="1110260"/>
          <a:ext cx="1719112" cy="1719112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bg1"/>
              </a:solidFill>
            </a:rPr>
            <a:t>Separación Patrimonial</a:t>
          </a:r>
        </a:p>
      </dsp:txBody>
      <dsp:txXfrm>
        <a:off x="1338697" y="1554364"/>
        <a:ext cx="1031467" cy="945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4F2C2-F2AB-42A2-861C-1ED449D1FAE9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D969-4EE4-418A-B3B0-5255EFE3B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8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78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8701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50F90-3449-D47F-5E1B-FC4A30B79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CC37D5C-09E2-0FF2-3827-DE6A38CBE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63A2A30-BDAF-DDE6-3721-2ED5591C3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714C4D-3A40-2487-9BC0-89960DE7F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63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18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4882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1341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3640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7894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5423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0220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89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1989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015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13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0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417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787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485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641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448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435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3BCC-2BE0-4DA0-94C2-E4723D251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EB5EF3-CA29-456F-9EB4-F0C5A4E2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1134E-148E-46CC-A312-C500ED8E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D8930-599D-4C64-92A2-65E460A9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148FF-EE6A-4B55-AAC8-26455A23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6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FEFBE-95F5-4985-AE73-6E66AFC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528B2-10D0-4189-9191-1EF8582A7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02872F-D776-4048-A67F-208FA851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0504B-1EB1-4843-A966-9EBF5363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57EA6B-A36F-41C9-8F1B-D1CFF45D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452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21365C-52D0-4DEE-BDD3-EDABE48F1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8C9A99-071C-4574-B2D1-34A835D49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E18B9-B00A-419F-985A-794907CC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375B-E07E-491C-BE69-408C0B30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475C5-50EF-487B-974F-4EBC5611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13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C1AEE-5C82-42EA-BF58-65CD9FD4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D8A32D-8615-4591-8771-88EC451F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3C7B7-E391-49B7-B62A-3671ECC6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25261-DCBA-4C19-9BA9-2B1426EA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A36EF-FB9C-4A3D-ADF1-03F8A093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2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BFC80-AA10-408E-8D8E-C0C4F325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B851A3-BC25-4BA1-B008-C2BDA1FBF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42CA4-6873-4A50-BACD-2980A2C4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66187-6DF1-4855-B110-C6DF52F0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6CA64-F270-4A72-A910-86E14D5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74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412A1-715E-4E97-8CA3-B662A4B9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FD7E8-BD51-4CDE-9AD1-0B0DA64AC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E95CF4-6E90-4492-9E7D-D95583D3E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9C0CF-6BEC-401C-91CF-572E463E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12628-04B1-4179-A7B6-AC5B3C37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36E331-7A7F-4F88-A093-7F5CD442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978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C31CB-5803-4E24-A3B1-DF97DAA3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4543D-CE51-4CFE-BCF8-9AFD34A9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DA8E2E-E8BB-4A7B-835B-EE0894DE7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7CCF2C-19A6-4597-82EB-34E186454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425AFF-7AC4-4BFF-B731-FAA5E321A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63AF7B-D110-4447-885C-AA77846A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CFE3AE-946B-46FF-87C2-F5224214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0A4ACE-F3F4-4EBF-A64D-C6975902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03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AFBCF-D720-4C9F-A62E-E38EF931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029A7C-D534-43DA-91BF-F5F34931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885619-9A4F-44E0-8809-7F98B2DB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F3BB7A-23EC-4E41-AA51-F204CC93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7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DFAA35-18EB-44EE-9D84-C47EE0EA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1E610A-1E64-4508-B06D-99AA153C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8C074E-AC4E-4EF9-9297-4F5A88C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2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27ED5-AFF5-4163-B45C-C5EA54CE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94C87-8DC1-4F25-87CF-F310A872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2AA27-7DE3-4578-909F-BCA7B309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FC043E-8496-4A7C-B09A-3C3B9380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74E2F2-46C0-48DE-AE1C-74CDD1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290C9-4336-4620-B7EA-67AD2DAF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3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052C8-D57B-4515-93E2-EDDA16FB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C0990D-4653-4003-95AF-61DA9393D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DD8CD2-B110-4B2D-973F-FC0AD9205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323B8-902F-4387-BA98-418539A3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0DF58-6B77-4051-A008-3EA7528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2B85C4-5457-4058-85DA-80AB7AFB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50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A253A1-C5E1-42F4-A358-BC2D9A3B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820146-9432-4190-95A0-BFC8AE37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22C44-AF59-439A-B53D-C495E163E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DFA1-39BB-49F8-AF89-7332834D2B45}" type="datetimeFigureOut">
              <a:rPr lang="es-CO" smtClean="0"/>
              <a:t>4/04/2024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01EBB-1B23-4BB0-AFB6-BA3B5155F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02AFD-010B-42CF-A9C4-1DB41F25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1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18" Type="http://schemas.openxmlformats.org/officeDocument/2006/relationships/image" Target="../media/image88.svg"/><Relationship Id="rId26" Type="http://schemas.openxmlformats.org/officeDocument/2006/relationships/image" Target="../media/image96.png"/><Relationship Id="rId3" Type="http://schemas.openxmlformats.org/officeDocument/2006/relationships/image" Target="../media/image4.png"/><Relationship Id="rId21" Type="http://schemas.openxmlformats.org/officeDocument/2006/relationships/image" Target="../media/image91.sv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6.sv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0.svg"/><Relationship Id="rId19" Type="http://schemas.openxmlformats.org/officeDocument/2006/relationships/image" Target="../media/image89.jpeg"/><Relationship Id="rId31" Type="http://schemas.openxmlformats.org/officeDocument/2006/relationships/image" Target="../media/image101.jpe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sv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sorio@titularizadora.com" TargetMode="External"/><Relationship Id="rId5" Type="http://schemas.openxmlformats.org/officeDocument/2006/relationships/hyperlink" Target="mailto:smoreno@titularizadora.com" TargetMode="External"/><Relationship Id="rId4" Type="http://schemas.openxmlformats.org/officeDocument/2006/relationships/hyperlink" Target="mailto:asalcedo@titularizadora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1.emf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4.png"/><Relationship Id="rId21" Type="http://schemas.openxmlformats.org/officeDocument/2006/relationships/image" Target="../media/image54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jpeg"/><Relationship Id="rId10" Type="http://schemas.openxmlformats.org/officeDocument/2006/relationships/image" Target="../media/image43.jpe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959" y="917269"/>
            <a:ext cx="12073689" cy="17543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884903" y="1429649"/>
            <a:ext cx="477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Presentación Corporativa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847581" y="4186406"/>
            <a:ext cx="217464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Febrero 2024</a:t>
            </a:r>
            <a:endParaRPr lang="es-CO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695027" y="334136"/>
            <a:ext cx="3530991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Nuestras Funciones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DB1041EC-1FA6-7324-3A13-0ACBD8F63F99}"/>
              </a:ext>
            </a:extLst>
          </p:cNvPr>
          <p:cNvSpPr txBox="1"/>
          <p:nvPr/>
        </p:nvSpPr>
        <p:spPr>
          <a:xfrm>
            <a:off x="4497184" y="1191490"/>
            <a:ext cx="297682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</a:rPr>
              <a:t>Funciones Principales </a:t>
            </a:r>
          </a:p>
        </p:txBody>
      </p:sp>
      <p:pic>
        <p:nvPicPr>
          <p:cNvPr id="6" name="Imagen 5" descr="Forma&#10;&#10;Descripción generada automáticamente con confianza baja">
            <a:extLst>
              <a:ext uri="{FF2B5EF4-FFF2-40B4-BE49-F238E27FC236}">
                <a16:creationId xmlns:a16="http://schemas.microsoft.com/office/drawing/2014/main" id="{1CAA511B-58DA-FFEE-973B-E0D49CFAB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02" y="1951161"/>
            <a:ext cx="707240" cy="7072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279D48D-B502-96DB-FF4F-0E3340133A05}"/>
              </a:ext>
            </a:extLst>
          </p:cNvPr>
          <p:cNvSpPr txBox="1"/>
          <p:nvPr/>
        </p:nvSpPr>
        <p:spPr>
          <a:xfrm>
            <a:off x="2359944" y="2734322"/>
            <a:ext cx="163442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spc="0" normalizeH="0" baseline="0" dirty="0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Estructuración</a:t>
            </a:r>
          </a:p>
        </p:txBody>
      </p:sp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16CE11B1-BAB1-6423-C70A-068D3E2C7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68" y="1784640"/>
            <a:ext cx="949682" cy="9496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3F5EA2-EE42-E7DA-1150-7D9A352D36D1}"/>
              </a:ext>
            </a:extLst>
          </p:cNvPr>
          <p:cNvSpPr txBox="1"/>
          <p:nvPr/>
        </p:nvSpPr>
        <p:spPr>
          <a:xfrm>
            <a:off x="5362350" y="2734322"/>
            <a:ext cx="1246493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spc="0" normalizeH="0" baseline="0" dirty="0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Colocación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CB3E5A-ACF6-7A4A-A2F8-1E36FBFD71FF}"/>
              </a:ext>
            </a:extLst>
          </p:cNvPr>
          <p:cNvSpPr txBox="1"/>
          <p:nvPr/>
        </p:nvSpPr>
        <p:spPr>
          <a:xfrm>
            <a:off x="7976829" y="2734322"/>
            <a:ext cx="171136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spc="0" normalizeH="0" baseline="0" dirty="0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Administración</a:t>
            </a: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445B4BEB-E8D2-2CEE-175C-A9C01BC83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94" y="1846967"/>
            <a:ext cx="811434" cy="811434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DB9F253-9CB3-947C-66EB-E199E9EE91F5}"/>
              </a:ext>
            </a:extLst>
          </p:cNvPr>
          <p:cNvSpPr/>
          <p:nvPr/>
        </p:nvSpPr>
        <p:spPr>
          <a:xfrm>
            <a:off x="1882698" y="3426663"/>
            <a:ext cx="2588912" cy="32705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52741A-3170-5BF5-E8C8-A07490399DD5}"/>
              </a:ext>
            </a:extLst>
          </p:cNvPr>
          <p:cNvSpPr txBox="1"/>
          <p:nvPr/>
        </p:nvSpPr>
        <p:spPr>
          <a:xfrm>
            <a:off x="2111801" y="3579350"/>
            <a:ext cx="2296011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b="0" i="0" u="none" strike="noStrike" cap="none" spc="0" normalizeH="0" baseline="0" dirty="0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Certificación y formulación de estándares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b="0" i="0" u="none" strike="noStrike" cap="none" spc="0" normalizeH="0" baseline="0" dirty="0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Definición Criterios  de Selección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b="0" i="0" u="none" strike="noStrike" cap="none" spc="0" normalizeH="0" baseline="0" dirty="0" err="1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Est</a:t>
            </a:r>
            <a:r>
              <a:rPr kumimoji="0" lang="es-CO" b="0" i="0" u="none" strike="noStrike" cap="none" spc="0" normalizeH="0" baseline="0" dirty="0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 Financiera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dirty="0" err="1"/>
              <a:t>Est</a:t>
            </a:r>
            <a:r>
              <a:rPr lang="es-CO" dirty="0"/>
              <a:t>. Operativa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b="0" i="0" u="none" strike="noStrike" cap="none" spc="0" normalizeH="0" baseline="0" dirty="0" err="1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Est</a:t>
            </a:r>
            <a:r>
              <a:rPr kumimoji="0" lang="es-CO" b="0" i="0" u="none" strike="noStrike" cap="none" spc="0" normalizeH="0" baseline="0" dirty="0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 Jurídica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dirty="0"/>
              <a:t>Compra portafolios</a:t>
            </a:r>
            <a:endParaRPr kumimoji="0" lang="es-CO" b="0" i="0" u="none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O" b="0" i="0" u="none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EA9B72C-1CAD-266C-AAB2-D414265F7199}"/>
              </a:ext>
            </a:extLst>
          </p:cNvPr>
          <p:cNvSpPr/>
          <p:nvPr/>
        </p:nvSpPr>
        <p:spPr>
          <a:xfrm>
            <a:off x="4745507" y="3390150"/>
            <a:ext cx="2588912" cy="32705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FD8193-49D9-DA8C-483F-45F38F18BC5B}"/>
              </a:ext>
            </a:extLst>
          </p:cNvPr>
          <p:cNvSpPr txBox="1"/>
          <p:nvPr/>
        </p:nvSpPr>
        <p:spPr>
          <a:xfrm>
            <a:off x="4947994" y="3815489"/>
            <a:ext cx="2296011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dirty="0"/>
              <a:t>Gestión Comercial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dirty="0"/>
              <a:t>Visita </a:t>
            </a:r>
            <a:r>
              <a:rPr lang="es-CO" dirty="0" err="1"/>
              <a:t>Inver</a:t>
            </a:r>
            <a:r>
              <a:rPr lang="es-CO" dirty="0"/>
              <a:t>.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dirty="0"/>
              <a:t>Definición Tasa Cupón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b="0" i="0" u="none" strike="noStrike" cap="none" spc="0" normalizeH="0" baseline="0" dirty="0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Adjudicación</a:t>
            </a:r>
            <a:endParaRPr kumimoji="0" lang="es-CO" b="0" i="1" u="none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B4C3FEB-E55E-1D6D-4001-241E3806E7E8}"/>
              </a:ext>
            </a:extLst>
          </p:cNvPr>
          <p:cNvSpPr/>
          <p:nvPr/>
        </p:nvSpPr>
        <p:spPr>
          <a:xfrm>
            <a:off x="7627320" y="3390150"/>
            <a:ext cx="2588912" cy="3270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747A47-2FAF-2841-34FF-08B3D3D2BC72}"/>
              </a:ext>
            </a:extLst>
          </p:cNvPr>
          <p:cNvSpPr txBox="1"/>
          <p:nvPr/>
        </p:nvSpPr>
        <p:spPr>
          <a:xfrm>
            <a:off x="7920221" y="3542837"/>
            <a:ext cx="2296011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dirty="0"/>
              <a:t>Gestión Activo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dirty="0"/>
              <a:t>Gestión Pasivo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dirty="0"/>
              <a:t>Relación con Inversionistas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dirty="0"/>
              <a:t>Informes Emisiones al mercado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dirty="0"/>
              <a:t>Desarrollo del Mercado de títulos - Mercado Secundario</a:t>
            </a:r>
            <a:endParaRPr kumimoji="0" lang="es-CO" sz="2400" b="0" i="0" u="none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82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8143D-B1AF-EA87-41CD-F3C79419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CF0282-5EA5-ED45-B60E-26677B9C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2" name="5 CuadroTexto">
            <a:extLst>
              <a:ext uri="{FF2B5EF4-FFF2-40B4-BE49-F238E27FC236}">
                <a16:creationId xmlns:a16="http://schemas.microsoft.com/office/drawing/2014/main" id="{F3AED9E2-FF83-C019-3B0C-A50E006237A5}"/>
              </a:ext>
            </a:extLst>
          </p:cNvPr>
          <p:cNvSpPr txBox="1"/>
          <p:nvPr/>
        </p:nvSpPr>
        <p:spPr>
          <a:xfrm>
            <a:off x="6807200" y="334136"/>
            <a:ext cx="5028725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Ventajas de 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Titularizadora</a:t>
            </a:r>
            <a:endParaRPr lang="es-CO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9E77F0-1959-346B-CF40-5851DD6EE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00" y="6279677"/>
            <a:ext cx="1729900" cy="4883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05A911-09CC-9B59-54A7-2D43D28F0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34" y="2169928"/>
            <a:ext cx="11260022" cy="327394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42D4B94-F7E7-4411-8450-E3FE1F4DC85D}"/>
              </a:ext>
            </a:extLst>
          </p:cNvPr>
          <p:cNvSpPr/>
          <p:nvPr/>
        </p:nvSpPr>
        <p:spPr>
          <a:xfrm>
            <a:off x="11342670" y="5311739"/>
            <a:ext cx="215757" cy="2671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07C92AF-45AF-8D47-44BD-293AE1147AF3}"/>
              </a:ext>
            </a:extLst>
          </p:cNvPr>
          <p:cNvSpPr/>
          <p:nvPr/>
        </p:nvSpPr>
        <p:spPr>
          <a:xfrm>
            <a:off x="1359568" y="3982453"/>
            <a:ext cx="1106906" cy="18047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33B71A-3D0A-1A2C-D368-8E03B96E4422}"/>
              </a:ext>
            </a:extLst>
          </p:cNvPr>
          <p:cNvSpPr txBox="1"/>
          <p:nvPr/>
        </p:nvSpPr>
        <p:spPr>
          <a:xfrm>
            <a:off x="1379232" y="3928632"/>
            <a:ext cx="12066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originador</a:t>
            </a:r>
            <a:endParaRPr lang="es-CO" sz="15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967021-C90D-0F7E-85D1-CD330A886917}"/>
              </a:ext>
            </a:extLst>
          </p:cNvPr>
          <p:cNvSpPr txBox="1"/>
          <p:nvPr/>
        </p:nvSpPr>
        <p:spPr>
          <a:xfrm>
            <a:off x="1379232" y="2325724"/>
            <a:ext cx="4959007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600" noProof="1">
                <a:solidFill>
                  <a:schemeClr val="tx2">
                    <a:lumMod val="50000"/>
                  </a:schemeClr>
                </a:solidFill>
              </a:rPr>
              <a:t>Líder en el mercado de titularización, 23 años de experiencia, 74 emisiones, más de $25bn emitidos</a:t>
            </a:r>
          </a:p>
          <a:p>
            <a:endParaRPr lang="es-CO" sz="2400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CO" sz="1600" noProof="1">
                <a:solidFill>
                  <a:schemeClr val="tx2">
                    <a:lumMod val="50000"/>
                  </a:schemeClr>
                </a:solidFill>
              </a:rPr>
              <a:t>Proceso llave en mano, no requiere intermediarios. </a:t>
            </a:r>
          </a:p>
          <a:p>
            <a:r>
              <a:rPr lang="es-CO" sz="1600" noProof="1">
                <a:solidFill>
                  <a:schemeClr val="tx2">
                    <a:lumMod val="50000"/>
                  </a:schemeClr>
                </a:solidFill>
              </a:rPr>
              <a:t>Todas las actividades son realizadas por Titularizadora</a:t>
            </a:r>
          </a:p>
          <a:p>
            <a:endParaRPr lang="es-CO" sz="2400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CO" sz="1600" noProof="1">
                <a:solidFill>
                  <a:schemeClr val="tx2">
                    <a:lumMod val="50000"/>
                  </a:schemeClr>
                </a:solidFill>
              </a:rPr>
              <a:t>El originador no incurre en el pago de los gastos iniciales, fijos, variables y comisiones. Son asumidos por el SPV</a:t>
            </a:r>
          </a:p>
          <a:p>
            <a:endParaRPr lang="es-CO" sz="2000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CO" sz="1600" noProof="1">
                <a:solidFill>
                  <a:schemeClr val="tx2">
                    <a:lumMod val="50000"/>
                  </a:schemeClr>
                </a:solidFill>
              </a:rPr>
              <a:t>La universalidad como SPV no es sujeto de pasivo tributario (No renta, execión IVA y GMF)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BD9381-12F0-2550-39C7-37F21E4EA4DB}"/>
              </a:ext>
            </a:extLst>
          </p:cNvPr>
          <p:cNvSpPr txBox="1"/>
          <p:nvPr/>
        </p:nvSpPr>
        <p:spPr>
          <a:xfrm>
            <a:off x="7457287" y="2264168"/>
            <a:ext cx="4450302" cy="3216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600" noProof="1">
                <a:solidFill>
                  <a:schemeClr val="tx2">
                    <a:lumMod val="50000"/>
                  </a:schemeClr>
                </a:solidFill>
              </a:rPr>
              <a:t>Inscripción y aprobación automática de emisiones hipotecarias en la SFC (aprobación de 3 a 5 días)</a:t>
            </a:r>
          </a:p>
          <a:p>
            <a:endParaRPr lang="es-CO" sz="1200" noProof="1">
              <a:solidFill>
                <a:schemeClr val="tx2">
                  <a:lumMod val="50000"/>
                </a:schemeClr>
              </a:solidFill>
            </a:endParaRPr>
          </a:p>
          <a:p>
            <a:endParaRPr lang="es-CO" sz="1200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CO" sz="1600" noProof="1">
                <a:solidFill>
                  <a:schemeClr val="tx2">
                    <a:lumMod val="50000"/>
                  </a:schemeClr>
                </a:solidFill>
              </a:rPr>
              <a:t>Relación consolidada con inversionistas institucionales interesados en este asset class</a:t>
            </a:r>
          </a:p>
          <a:p>
            <a:endParaRPr lang="es-CO" sz="1600" noProof="1">
              <a:solidFill>
                <a:schemeClr val="tx2">
                  <a:lumMod val="50000"/>
                </a:schemeClr>
              </a:solidFill>
            </a:endParaRPr>
          </a:p>
          <a:p>
            <a:endParaRPr lang="es-CO" sz="1200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CO" sz="1600" noProof="1">
                <a:solidFill>
                  <a:schemeClr val="tx2">
                    <a:lumMod val="50000"/>
                  </a:schemeClr>
                </a:solidFill>
              </a:rPr>
              <a:t>Equipo experto, especializado y altamente calificado</a:t>
            </a:r>
          </a:p>
          <a:p>
            <a:endParaRPr lang="es-CO" sz="1600" noProof="1">
              <a:solidFill>
                <a:schemeClr val="tx2">
                  <a:lumMod val="50000"/>
                </a:schemeClr>
              </a:solidFill>
            </a:endParaRPr>
          </a:p>
          <a:p>
            <a:endParaRPr lang="es-CO" sz="600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CO" sz="1600" noProof="1">
                <a:solidFill>
                  <a:schemeClr val="tx2">
                    <a:lumMod val="50000"/>
                  </a:schemeClr>
                </a:solidFill>
              </a:rPr>
              <a:t>Compartimos las mejores prácticas del mercado en originación y administración de cartera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56A4F9E-2555-E133-73DE-2165B34C9A70}"/>
              </a:ext>
            </a:extLst>
          </p:cNvPr>
          <p:cNvSpPr/>
          <p:nvPr/>
        </p:nvSpPr>
        <p:spPr>
          <a:xfrm>
            <a:off x="6096000" y="2169928"/>
            <a:ext cx="91736" cy="155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967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304769" y="347180"/>
            <a:ext cx="379984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Nuestra Contribución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40 CuadroTexto">
            <a:extLst>
              <a:ext uri="{FF2B5EF4-FFF2-40B4-BE49-F238E27FC236}">
                <a16:creationId xmlns:a16="http://schemas.microsoft.com/office/drawing/2014/main" id="{255C80EE-DEFD-C68C-2702-6D1DA66DF1EC}"/>
              </a:ext>
            </a:extLst>
          </p:cNvPr>
          <p:cNvSpPr txBox="1"/>
          <p:nvPr/>
        </p:nvSpPr>
        <p:spPr>
          <a:xfrm>
            <a:off x="1871836" y="6466701"/>
            <a:ext cx="7332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Superintendencia Financiera de Colombia y Banco de la República.</a:t>
            </a:r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08BB2471-344A-DD35-DF5E-5F50379BA0AB}"/>
              </a:ext>
            </a:extLst>
          </p:cNvPr>
          <p:cNvSpPr txBox="1"/>
          <p:nvPr/>
        </p:nvSpPr>
        <p:spPr>
          <a:xfrm>
            <a:off x="1829032" y="1007267"/>
            <a:ext cx="82677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419" sz="1400" dirty="0"/>
              <a:t>Nuestra labor ha permitido el desarrollo de créditos en tasa fija con mejores términos de financiación en el sector hipotecario.</a:t>
            </a:r>
            <a:endParaRPr lang="es-CO" sz="1400" dirty="0"/>
          </a:p>
        </p:txBody>
      </p:sp>
      <p:sp>
        <p:nvSpPr>
          <p:cNvPr id="4" name="16 CuadroTexto">
            <a:extLst>
              <a:ext uri="{FF2B5EF4-FFF2-40B4-BE49-F238E27FC236}">
                <a16:creationId xmlns:a16="http://schemas.microsoft.com/office/drawing/2014/main" id="{3CA3AECE-D34A-D9FF-B078-FBF9ABE1A967}"/>
              </a:ext>
            </a:extLst>
          </p:cNvPr>
          <p:cNvSpPr txBox="1"/>
          <p:nvPr/>
        </p:nvSpPr>
        <p:spPr>
          <a:xfrm>
            <a:off x="4454893" y="1584472"/>
            <a:ext cx="3282215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Tasas de interés de crédito hipotecario</a:t>
            </a:r>
            <a:b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</a:b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(%)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4799F66-5A63-C591-3561-A24C88C14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258162"/>
              </p:ext>
            </p:extLst>
          </p:nvPr>
        </p:nvGraphicFramePr>
        <p:xfrm>
          <a:off x="3162300" y="2190572"/>
          <a:ext cx="5867400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544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388860" y="348901"/>
            <a:ext cx="3804801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Nuestra Contribución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40 CuadroTexto">
            <a:extLst>
              <a:ext uri="{FF2B5EF4-FFF2-40B4-BE49-F238E27FC236}">
                <a16:creationId xmlns:a16="http://schemas.microsoft.com/office/drawing/2014/main" id="{633E5781-98E8-E81F-A0B9-BBDC790263E5}"/>
              </a:ext>
            </a:extLst>
          </p:cNvPr>
          <p:cNvSpPr txBox="1"/>
          <p:nvPr/>
        </p:nvSpPr>
        <p:spPr>
          <a:xfrm>
            <a:off x="1031567" y="6581001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Superintendencia Financiera de Colombia.</a:t>
            </a:r>
            <a:endParaRPr lang="es-CO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16 CuadroTexto">
            <a:extLst>
              <a:ext uri="{FF2B5EF4-FFF2-40B4-BE49-F238E27FC236}">
                <a16:creationId xmlns:a16="http://schemas.microsoft.com/office/drawing/2014/main" id="{4D8F7041-AC2D-7E3B-C9EE-21B10EE1BE8C}"/>
              </a:ext>
            </a:extLst>
          </p:cNvPr>
          <p:cNvSpPr txBox="1"/>
          <p:nvPr/>
        </p:nvSpPr>
        <p:spPr>
          <a:xfrm>
            <a:off x="1959544" y="1774132"/>
            <a:ext cx="3446255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Saldo de cartera de crédito hipotecario</a:t>
            </a:r>
            <a:b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</a:b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(COP$ billones )</a:t>
            </a:r>
          </a:p>
        </p:txBody>
      </p:sp>
      <p:sp>
        <p:nvSpPr>
          <p:cNvPr id="4" name="18 CuadroTexto">
            <a:extLst>
              <a:ext uri="{FF2B5EF4-FFF2-40B4-BE49-F238E27FC236}">
                <a16:creationId xmlns:a16="http://schemas.microsoft.com/office/drawing/2014/main" id="{081BF477-6D79-2FCA-6532-E2242E2173DA}"/>
              </a:ext>
            </a:extLst>
          </p:cNvPr>
          <p:cNvSpPr txBox="1"/>
          <p:nvPr/>
        </p:nvSpPr>
        <p:spPr>
          <a:xfrm>
            <a:off x="7125106" y="1784275"/>
            <a:ext cx="3446255" cy="553998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Cartera Vencida </a:t>
            </a:r>
            <a:r>
              <a:rPr lang="es-CO" sz="12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(&gt;120 días)</a:t>
            </a:r>
            <a:endParaRPr lang="es-CO" sz="1600" b="1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4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</a:t>
            </a: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COP$ miles de millones)</a:t>
            </a:r>
          </a:p>
        </p:txBody>
      </p:sp>
      <p:sp>
        <p:nvSpPr>
          <p:cNvPr id="5" name="11 CuadroTexto">
            <a:extLst>
              <a:ext uri="{FF2B5EF4-FFF2-40B4-BE49-F238E27FC236}">
                <a16:creationId xmlns:a16="http://schemas.microsoft.com/office/drawing/2014/main" id="{64EF87CA-B6BB-C11A-E9D6-D4411E632358}"/>
              </a:ext>
            </a:extLst>
          </p:cNvPr>
          <p:cNvSpPr txBox="1"/>
          <p:nvPr/>
        </p:nvSpPr>
        <p:spPr>
          <a:xfrm>
            <a:off x="1691647" y="1029453"/>
            <a:ext cx="82677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419" sz="1400" dirty="0"/>
              <a:t>Nuestra labor ha logrado la obtención de mayores recursos para la financiación de vivienda en condiciones de estabilidad financiera. </a:t>
            </a:r>
            <a:endParaRPr lang="es-CO" sz="1400" dirty="0"/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AB6E2FD2-468C-D7F4-923B-341D6DD75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118852"/>
              </p:ext>
            </p:extLst>
          </p:nvPr>
        </p:nvGraphicFramePr>
        <p:xfrm>
          <a:off x="1003828" y="2518813"/>
          <a:ext cx="4678041" cy="364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1D3342C-F4C4-6B70-5402-B7FB61D67B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387494"/>
              </p:ext>
            </p:extLst>
          </p:nvPr>
        </p:nvGraphicFramePr>
        <p:xfrm>
          <a:off x="5885060" y="2569877"/>
          <a:ext cx="5560889" cy="359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910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414261" y="360498"/>
            <a:ext cx="376174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Nuestra Contribución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5" name="16 CuadroTexto">
            <a:extLst>
              <a:ext uri="{FF2B5EF4-FFF2-40B4-BE49-F238E27FC236}">
                <a16:creationId xmlns:a16="http://schemas.microsoft.com/office/drawing/2014/main" id="{BCE1CE4B-A94C-A6AE-2EBB-815551331AA0}"/>
              </a:ext>
            </a:extLst>
          </p:cNvPr>
          <p:cNvSpPr txBox="1"/>
          <p:nvPr/>
        </p:nvSpPr>
        <p:spPr>
          <a:xfrm>
            <a:off x="3527111" y="1734990"/>
            <a:ext cx="4365138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Participación en emisiones de renta fija en la BVC</a:t>
            </a:r>
            <a:b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</a:b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($ miles de millones)</a:t>
            </a:r>
          </a:p>
        </p:txBody>
      </p:sp>
      <p:sp>
        <p:nvSpPr>
          <p:cNvPr id="6" name="11 CuadroTexto">
            <a:extLst>
              <a:ext uri="{FF2B5EF4-FFF2-40B4-BE49-F238E27FC236}">
                <a16:creationId xmlns:a16="http://schemas.microsoft.com/office/drawing/2014/main" id="{13C98045-9F61-082A-7F61-64A52827BF38}"/>
              </a:ext>
            </a:extLst>
          </p:cNvPr>
          <p:cNvSpPr txBox="1"/>
          <p:nvPr/>
        </p:nvSpPr>
        <p:spPr>
          <a:xfrm>
            <a:off x="1361447" y="1191490"/>
            <a:ext cx="82677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x-none" sz="1400" dirty="0"/>
              <a:t>Promoviendo también el desarrollo del mercado de capitales en Colombia.</a:t>
            </a:r>
            <a:endParaRPr lang="es-CO" sz="1400" dirty="0"/>
          </a:p>
        </p:txBody>
      </p: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548D4E7-C3B2-4604-90AD-A0952F4C4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563463"/>
              </p:ext>
            </p:extLst>
          </p:nvPr>
        </p:nvGraphicFramePr>
        <p:xfrm>
          <a:off x="1098636" y="2493935"/>
          <a:ext cx="9675131" cy="367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930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4334328" y="418253"/>
            <a:ext cx="7170057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Indicadores de nuestro vehículo inmobiliario TIN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974CEA-0A13-419A-E555-EB9CD8F5D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84" y="1191490"/>
            <a:ext cx="11190832" cy="55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4757898" y="408307"/>
            <a:ext cx="6649358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Pilares Estratégicos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2022-2027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D500B58C-EE12-11B2-A5CF-91DAEC738A24}"/>
              </a:ext>
            </a:extLst>
          </p:cNvPr>
          <p:cNvSpPr txBox="1"/>
          <p:nvPr/>
        </p:nvSpPr>
        <p:spPr>
          <a:xfrm>
            <a:off x="5590502" y="3762765"/>
            <a:ext cx="3856433" cy="15356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359" marR="199549" algn="ctr">
              <a:spcBef>
                <a:spcPts val="75"/>
              </a:spcBef>
            </a:pPr>
            <a:r>
              <a:rPr sz="1100" b="1" spc="-2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Explorar e incorporar nuevas tecnologías y </a:t>
            </a:r>
            <a:r>
              <a:rPr sz="1100" b="1" spc="-26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modelos</a:t>
            </a:r>
            <a:r>
              <a:rPr sz="1100" b="1" spc="-2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disruptivos</a:t>
            </a:r>
          </a:p>
          <a:p>
            <a:pPr marL="6668" algn="ctr">
              <a:spcBef>
                <a:spcPts val="229"/>
              </a:spcBef>
            </a:pPr>
            <a:r>
              <a:rPr sz="1100" b="1" i="1" spc="-60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(Apuestas)</a:t>
            </a:r>
            <a:endParaRPr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44304" marR="10001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Ecosistema disruptivo/ digital</a:t>
            </a:r>
            <a:endParaRPr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44304" marR="290036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Titularización de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otros</a:t>
            </a: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activos</a:t>
            </a:r>
            <a:endPara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44304" marR="3810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Explotación de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datos</a:t>
            </a:r>
            <a:endParaRPr lang="es-CO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77193AC3-3E9B-057A-4FDA-5789420101A9}"/>
              </a:ext>
            </a:extLst>
          </p:cNvPr>
          <p:cNvSpPr txBox="1"/>
          <p:nvPr/>
        </p:nvSpPr>
        <p:spPr>
          <a:xfrm>
            <a:off x="1184097" y="3737348"/>
            <a:ext cx="4056018" cy="14202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359" marR="199549" algn="ctr">
              <a:spcBef>
                <a:spcPts val="75"/>
              </a:spcBef>
            </a:pPr>
            <a:r>
              <a:rPr sz="1100" b="1" spc="-2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Desarrollar negocios que generen alto crecimiento y  ventajas competitivas en el mercado</a:t>
            </a:r>
          </a:p>
          <a:p>
            <a:pPr algn="ctr">
              <a:spcBef>
                <a:spcPts val="229"/>
              </a:spcBef>
            </a:pPr>
            <a:r>
              <a:rPr sz="11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sz="1100" b="1" i="1" spc="-4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100" b="1" i="1" spc="-4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100" b="1" i="1" spc="-1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1100" b="1" i="1" spc="-1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100" b="1" i="1" spc="-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100" b="1" i="1" spc="-3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</a:t>
            </a:r>
            <a:r>
              <a:rPr sz="1100" b="1" i="1" spc="-6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100" b="1" i="1" spc="-7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i="1" spc="-1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Ady</a:t>
            </a:r>
            <a:r>
              <a:rPr sz="1100" b="1" i="1" spc="-1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</a:t>
            </a:r>
            <a:r>
              <a:rPr sz="1100" b="1" i="1" spc="-26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100" b="1" i="1" spc="-30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100" b="1" i="1" spc="-26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100" b="1" i="1" spc="-3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100" b="1" i="1" spc="-6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1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44304" marR="3810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Carteras no hipotecarias de bancos e instituciones no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financieras</a:t>
            </a:r>
          </a:p>
          <a:p>
            <a:pPr marL="144304" marR="3810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Negocio</a:t>
            </a: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inmobiliario</a:t>
            </a:r>
            <a:endPara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B87673D1-8705-ADD0-B4A9-85F2256AC5DD}"/>
              </a:ext>
            </a:extLst>
          </p:cNvPr>
          <p:cNvSpPr txBox="1"/>
          <p:nvPr/>
        </p:nvSpPr>
        <p:spPr>
          <a:xfrm>
            <a:off x="4031820" y="1786899"/>
            <a:ext cx="3120866" cy="42527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5366" marR="3810" indent="-1016318">
              <a:lnSpc>
                <a:spcPct val="118000"/>
              </a:lnSpc>
              <a:spcBef>
                <a:spcPts val="71"/>
              </a:spcBef>
            </a:pPr>
            <a:r>
              <a:rPr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200" b="1" spc="-34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200" b="1" spc="-2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tenc</a:t>
            </a:r>
            <a:r>
              <a:rPr sz="1200" b="1" spc="-1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200" b="1" spc="-6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</a:t>
            </a:r>
            <a:r>
              <a:rPr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14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38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</a:t>
            </a:r>
            <a:r>
              <a:rPr sz="1200" b="1" spc="-5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1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</a:t>
            </a:r>
            <a:r>
              <a:rPr sz="1200" b="1" spc="-34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200" b="1" spc="-2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200" b="1" spc="-1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200" b="1" spc="-34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200" b="1" spc="-9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2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1200" b="1" spc="-5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4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r>
              <a:rPr sz="1200" b="1" spc="-34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200" b="1" spc="-4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tera</a:t>
            </a:r>
            <a:r>
              <a:rPr sz="1200" b="1" spc="-7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Hipo</a:t>
            </a:r>
            <a:r>
              <a:rPr sz="1200" b="1" spc="-38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tecar</a:t>
            </a:r>
            <a:r>
              <a:rPr sz="1200" b="1" spc="-4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ia  </a:t>
            </a:r>
            <a:r>
              <a:rPr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sz="1200" b="1" i="1" spc="-1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200" b="1" i="1" spc="-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200" b="1" i="1" spc="-79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200" b="1" i="1" spc="-3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200" b="1" i="1" spc="-86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i="1" spc="-3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</a:t>
            </a:r>
            <a:r>
              <a:rPr sz="1200" b="1" i="1" spc="-4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200" b="1" i="1" spc="-6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200" b="1" i="1" spc="-6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object 14">
            <a:extLst>
              <a:ext uri="{FF2B5EF4-FFF2-40B4-BE49-F238E27FC236}">
                <a16:creationId xmlns:a16="http://schemas.microsoft.com/office/drawing/2014/main" id="{6248AF3D-D61F-D3AC-C54D-778EE7E7D86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0115" y="1191490"/>
            <a:ext cx="490451" cy="420984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7" name="object 15">
            <a:extLst>
              <a:ext uri="{FF2B5EF4-FFF2-40B4-BE49-F238E27FC236}">
                <a16:creationId xmlns:a16="http://schemas.microsoft.com/office/drawing/2014/main" id="{6E050558-339A-922E-DB85-A4A19BD7504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6704" y="2958427"/>
            <a:ext cx="522073" cy="467177"/>
          </a:xfrm>
          <a:prstGeom prst="rect">
            <a:avLst/>
          </a:prstGeom>
          <a:solidFill>
            <a:srgbClr val="006699"/>
          </a:solidFill>
        </p:spPr>
      </p:pic>
      <p:pic>
        <p:nvPicPr>
          <p:cNvPr id="8" name="object 16">
            <a:extLst>
              <a:ext uri="{FF2B5EF4-FFF2-40B4-BE49-F238E27FC236}">
                <a16:creationId xmlns:a16="http://schemas.microsoft.com/office/drawing/2014/main" id="{7F146C0B-B1D6-1758-57C6-62E6501E176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82528" y="2980865"/>
            <a:ext cx="379697" cy="393493"/>
          </a:xfrm>
          <a:prstGeom prst="rect">
            <a:avLst/>
          </a:prstGeom>
        </p:spPr>
      </p:pic>
      <p:sp>
        <p:nvSpPr>
          <p:cNvPr id="9" name="object 17">
            <a:extLst>
              <a:ext uri="{FF2B5EF4-FFF2-40B4-BE49-F238E27FC236}">
                <a16:creationId xmlns:a16="http://schemas.microsoft.com/office/drawing/2014/main" id="{DA0B25E2-5D7A-58BD-B8FF-F4F49119EECE}"/>
              </a:ext>
            </a:extLst>
          </p:cNvPr>
          <p:cNvSpPr txBox="1"/>
          <p:nvPr/>
        </p:nvSpPr>
        <p:spPr>
          <a:xfrm>
            <a:off x="-1443182" y="2316629"/>
            <a:ext cx="6184752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39401" marR="484823" indent="-171450">
              <a:spcBef>
                <a:spcPts val="904"/>
              </a:spcBef>
              <a:buFont typeface="Arial" panose="020B0604020202020204" pitchFamily="34" charset="0"/>
              <a:buChar char="•"/>
              <a:tabLst>
                <a:tab pos="2947034" algn="l"/>
                <a:tab pos="2947511" algn="l"/>
              </a:tabLst>
            </a:pP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Revisar/ </a:t>
            </a:r>
            <a:r>
              <a:rPr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ajustar propuesta de valor 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actual</a:t>
            </a: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5C3C9AC-D934-FA04-6533-A0DAF31BB35D}"/>
              </a:ext>
            </a:extLst>
          </p:cNvPr>
          <p:cNvSpPr txBox="1"/>
          <p:nvPr/>
        </p:nvSpPr>
        <p:spPr>
          <a:xfrm>
            <a:off x="5590502" y="2239655"/>
            <a:ext cx="3620284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499" marR="3810" indent="-171450">
              <a:spcBef>
                <a:spcPts val="75"/>
              </a:spcBef>
              <a:buClr>
                <a:schemeClr val="accent1">
                  <a:lumMod val="50000"/>
                </a:schemeClr>
              </a:buClr>
              <a:buSzPct val="120833"/>
              <a:buFont typeface="Arial" panose="020B0604020202020204" pitchFamily="34" charset="0"/>
              <a:buChar char="•"/>
              <a:tabLst>
                <a:tab pos="144780" algn="l"/>
              </a:tabLst>
            </a:pPr>
            <a:r>
              <a:rPr lang="es-CO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Desarrollar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 mayor profundidad </a:t>
            </a:r>
            <a:r>
              <a:rPr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visión de  cliente (originador e inversionista)</a:t>
            </a: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BBDC60BB-2AEF-E2A4-7777-9E4133A817BA}"/>
              </a:ext>
            </a:extLst>
          </p:cNvPr>
          <p:cNvSpPr/>
          <p:nvPr/>
        </p:nvSpPr>
        <p:spPr>
          <a:xfrm>
            <a:off x="1244171" y="2811871"/>
            <a:ext cx="8241506" cy="0"/>
          </a:xfrm>
          <a:custGeom>
            <a:avLst/>
            <a:gdLst/>
            <a:ahLst/>
            <a:cxnLst/>
            <a:rect l="l" t="t" r="r" b="b"/>
            <a:pathLst>
              <a:path w="10988675">
                <a:moveTo>
                  <a:pt x="0" y="0"/>
                </a:moveTo>
                <a:lnTo>
                  <a:pt x="10988166" y="0"/>
                </a:lnTo>
              </a:path>
            </a:pathLst>
          </a:custGeom>
          <a:ln w="190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5C4684E9-B928-76C3-D043-41FBF3D1CC53}"/>
              </a:ext>
            </a:extLst>
          </p:cNvPr>
          <p:cNvSpPr/>
          <p:nvPr/>
        </p:nvSpPr>
        <p:spPr>
          <a:xfrm flipH="1">
            <a:off x="5486063" y="2866611"/>
            <a:ext cx="45719" cy="3302285"/>
          </a:xfrm>
          <a:custGeom>
            <a:avLst/>
            <a:gdLst/>
            <a:ahLst/>
            <a:cxnLst/>
            <a:rect l="l" t="t" r="r" b="b"/>
            <a:pathLst>
              <a:path h="2700020">
                <a:moveTo>
                  <a:pt x="0" y="0"/>
                </a:moveTo>
                <a:lnTo>
                  <a:pt x="0" y="2699994"/>
                </a:lnTo>
              </a:path>
            </a:pathLst>
          </a:custGeom>
          <a:ln w="190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object 21">
            <a:extLst>
              <a:ext uri="{FF2B5EF4-FFF2-40B4-BE49-F238E27FC236}">
                <a16:creationId xmlns:a16="http://schemas.microsoft.com/office/drawing/2014/main" id="{5456EC1A-B14B-89A3-FAF9-7601EA5C3F9D}"/>
              </a:ext>
            </a:extLst>
          </p:cNvPr>
          <p:cNvGrpSpPr/>
          <p:nvPr/>
        </p:nvGrpSpPr>
        <p:grpSpPr>
          <a:xfrm>
            <a:off x="1376303" y="1294913"/>
            <a:ext cx="287179" cy="285750"/>
            <a:chOff x="664463" y="2014727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CEC223D2-F03C-638D-C09B-F4DBB0DCDF26}"/>
                </a:ext>
              </a:extLst>
            </p:cNvPr>
            <p:cNvSpPr/>
            <p:nvPr/>
          </p:nvSpPr>
          <p:spPr>
            <a:xfrm>
              <a:off x="683513" y="2033777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2CD4D192-AC9B-162D-C962-73F85EA63586}"/>
                </a:ext>
              </a:extLst>
            </p:cNvPr>
            <p:cNvSpPr/>
            <p:nvPr/>
          </p:nvSpPr>
          <p:spPr>
            <a:xfrm>
              <a:off x="683513" y="2033777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object 25">
            <a:extLst>
              <a:ext uri="{FF2B5EF4-FFF2-40B4-BE49-F238E27FC236}">
                <a16:creationId xmlns:a16="http://schemas.microsoft.com/office/drawing/2014/main" id="{BE381B1B-3787-0B71-61F6-FDA314516B94}"/>
              </a:ext>
            </a:extLst>
          </p:cNvPr>
          <p:cNvGrpSpPr/>
          <p:nvPr/>
        </p:nvGrpSpPr>
        <p:grpSpPr>
          <a:xfrm>
            <a:off x="1370335" y="3116979"/>
            <a:ext cx="287179" cy="285750"/>
            <a:chOff x="66446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19" name="object 26">
              <a:extLst>
                <a:ext uri="{FF2B5EF4-FFF2-40B4-BE49-F238E27FC236}">
                  <a16:creationId xmlns:a16="http://schemas.microsoft.com/office/drawing/2014/main" id="{7DC1525C-DB52-A0DE-E42A-B1D02EAF4AB6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object 27">
              <a:extLst>
                <a:ext uri="{FF2B5EF4-FFF2-40B4-BE49-F238E27FC236}">
                  <a16:creationId xmlns:a16="http://schemas.microsoft.com/office/drawing/2014/main" id="{384E7275-3936-01A2-8C00-4FB73967D423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" name="object 28">
            <a:extLst>
              <a:ext uri="{FF2B5EF4-FFF2-40B4-BE49-F238E27FC236}">
                <a16:creationId xmlns:a16="http://schemas.microsoft.com/office/drawing/2014/main" id="{4E76A2EA-EBAE-A674-C6FA-BC2A87E29A66}"/>
              </a:ext>
            </a:extLst>
          </p:cNvPr>
          <p:cNvSpPr txBox="1"/>
          <p:nvPr/>
        </p:nvSpPr>
        <p:spPr>
          <a:xfrm>
            <a:off x="1456579" y="3141605"/>
            <a:ext cx="10382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1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object 29">
            <a:extLst>
              <a:ext uri="{FF2B5EF4-FFF2-40B4-BE49-F238E27FC236}">
                <a16:creationId xmlns:a16="http://schemas.microsoft.com/office/drawing/2014/main" id="{82E0DF05-D7D8-D074-06CE-07CADE355080}"/>
              </a:ext>
            </a:extLst>
          </p:cNvPr>
          <p:cNvGrpSpPr/>
          <p:nvPr/>
        </p:nvGrpSpPr>
        <p:grpSpPr>
          <a:xfrm>
            <a:off x="5730695" y="3118290"/>
            <a:ext cx="287179" cy="285750"/>
            <a:chOff x="639470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23" name="object 30">
              <a:extLst>
                <a:ext uri="{FF2B5EF4-FFF2-40B4-BE49-F238E27FC236}">
                  <a16:creationId xmlns:a16="http://schemas.microsoft.com/office/drawing/2014/main" id="{97F814B4-F577-1F03-39BF-23FBD619DA96}"/>
                </a:ext>
              </a:extLst>
            </p:cNvPr>
            <p:cNvSpPr/>
            <p:nvPr/>
          </p:nvSpPr>
          <p:spPr>
            <a:xfrm>
              <a:off x="641375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4" h="342900">
                  <a:moveTo>
                    <a:pt x="172212" y="0"/>
                  </a:moveTo>
                  <a:lnTo>
                    <a:pt x="126426" y="6120"/>
                  </a:lnTo>
                  <a:lnTo>
                    <a:pt x="85287" y="23396"/>
                  </a:lnTo>
                  <a:lnTo>
                    <a:pt x="50434" y="50196"/>
                  </a:lnTo>
                  <a:lnTo>
                    <a:pt x="23509" y="84892"/>
                  </a:lnTo>
                  <a:lnTo>
                    <a:pt x="6150" y="125853"/>
                  </a:lnTo>
                  <a:lnTo>
                    <a:pt x="0" y="171450"/>
                  </a:lnTo>
                  <a:lnTo>
                    <a:pt x="6150" y="217046"/>
                  </a:lnTo>
                  <a:lnTo>
                    <a:pt x="23509" y="258007"/>
                  </a:lnTo>
                  <a:lnTo>
                    <a:pt x="50434" y="292703"/>
                  </a:lnTo>
                  <a:lnTo>
                    <a:pt x="85287" y="319503"/>
                  </a:lnTo>
                  <a:lnTo>
                    <a:pt x="126426" y="336779"/>
                  </a:lnTo>
                  <a:lnTo>
                    <a:pt x="172212" y="342900"/>
                  </a:lnTo>
                  <a:lnTo>
                    <a:pt x="217997" y="336779"/>
                  </a:lnTo>
                  <a:lnTo>
                    <a:pt x="259136" y="319503"/>
                  </a:lnTo>
                  <a:lnTo>
                    <a:pt x="293989" y="292703"/>
                  </a:lnTo>
                  <a:lnTo>
                    <a:pt x="320914" y="258007"/>
                  </a:lnTo>
                  <a:lnTo>
                    <a:pt x="338273" y="217046"/>
                  </a:lnTo>
                  <a:lnTo>
                    <a:pt x="344424" y="171450"/>
                  </a:lnTo>
                  <a:lnTo>
                    <a:pt x="338273" y="125853"/>
                  </a:lnTo>
                  <a:lnTo>
                    <a:pt x="320914" y="84892"/>
                  </a:lnTo>
                  <a:lnTo>
                    <a:pt x="293989" y="50196"/>
                  </a:lnTo>
                  <a:lnTo>
                    <a:pt x="259136" y="23396"/>
                  </a:lnTo>
                  <a:lnTo>
                    <a:pt x="217997" y="6120"/>
                  </a:lnTo>
                  <a:lnTo>
                    <a:pt x="172212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object 31">
              <a:extLst>
                <a:ext uri="{FF2B5EF4-FFF2-40B4-BE49-F238E27FC236}">
                  <a16:creationId xmlns:a16="http://schemas.microsoft.com/office/drawing/2014/main" id="{91392FA1-276E-CC13-C12B-F53D72741B0E}"/>
                </a:ext>
              </a:extLst>
            </p:cNvPr>
            <p:cNvSpPr/>
            <p:nvPr/>
          </p:nvSpPr>
          <p:spPr>
            <a:xfrm>
              <a:off x="641375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4" h="342900">
                  <a:moveTo>
                    <a:pt x="0" y="171450"/>
                  </a:moveTo>
                  <a:lnTo>
                    <a:pt x="6150" y="125853"/>
                  </a:lnTo>
                  <a:lnTo>
                    <a:pt x="23509" y="84892"/>
                  </a:lnTo>
                  <a:lnTo>
                    <a:pt x="50434" y="50196"/>
                  </a:lnTo>
                  <a:lnTo>
                    <a:pt x="85287" y="23396"/>
                  </a:lnTo>
                  <a:lnTo>
                    <a:pt x="126426" y="6120"/>
                  </a:lnTo>
                  <a:lnTo>
                    <a:pt x="172212" y="0"/>
                  </a:lnTo>
                  <a:lnTo>
                    <a:pt x="217997" y="6120"/>
                  </a:lnTo>
                  <a:lnTo>
                    <a:pt x="259136" y="23396"/>
                  </a:lnTo>
                  <a:lnTo>
                    <a:pt x="293989" y="50196"/>
                  </a:lnTo>
                  <a:lnTo>
                    <a:pt x="320914" y="84892"/>
                  </a:lnTo>
                  <a:lnTo>
                    <a:pt x="338273" y="125853"/>
                  </a:lnTo>
                  <a:lnTo>
                    <a:pt x="344424" y="171450"/>
                  </a:lnTo>
                  <a:lnTo>
                    <a:pt x="338273" y="217046"/>
                  </a:lnTo>
                  <a:lnTo>
                    <a:pt x="320914" y="258007"/>
                  </a:lnTo>
                  <a:lnTo>
                    <a:pt x="293989" y="292703"/>
                  </a:lnTo>
                  <a:lnTo>
                    <a:pt x="259136" y="319503"/>
                  </a:lnTo>
                  <a:lnTo>
                    <a:pt x="217997" y="336779"/>
                  </a:lnTo>
                  <a:lnTo>
                    <a:pt x="172212" y="342900"/>
                  </a:lnTo>
                  <a:lnTo>
                    <a:pt x="126426" y="336779"/>
                  </a:lnTo>
                  <a:lnTo>
                    <a:pt x="85287" y="319503"/>
                  </a:lnTo>
                  <a:lnTo>
                    <a:pt x="50434" y="292703"/>
                  </a:lnTo>
                  <a:lnTo>
                    <a:pt x="23509" y="258007"/>
                  </a:lnTo>
                  <a:lnTo>
                    <a:pt x="6150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object 32">
            <a:extLst>
              <a:ext uri="{FF2B5EF4-FFF2-40B4-BE49-F238E27FC236}">
                <a16:creationId xmlns:a16="http://schemas.microsoft.com/office/drawing/2014/main" id="{6251A05C-62A9-F690-36C3-8B6A3E46DE3E}"/>
              </a:ext>
            </a:extLst>
          </p:cNvPr>
          <p:cNvSpPr txBox="1"/>
          <p:nvPr/>
        </p:nvSpPr>
        <p:spPr>
          <a:xfrm>
            <a:off x="5817434" y="3142916"/>
            <a:ext cx="10382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135" dirty="0">
                <a:solidFill>
                  <a:srgbClr val="FFFFF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</a:t>
            </a:r>
            <a:endParaRPr sz="1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046FB76D-CCD1-3014-BF0C-AEE146975466}"/>
              </a:ext>
            </a:extLst>
          </p:cNvPr>
          <p:cNvSpPr txBox="1"/>
          <p:nvPr/>
        </p:nvSpPr>
        <p:spPr>
          <a:xfrm>
            <a:off x="1463852" y="1317252"/>
            <a:ext cx="10382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CO" sz="1200" b="1" dirty="0">
                <a:solidFill>
                  <a:srgbClr val="F8F8F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sz="1200" b="1" dirty="0">
              <a:solidFill>
                <a:srgbClr val="F8F8F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val 163">
            <a:extLst>
              <a:ext uri="{FF2B5EF4-FFF2-40B4-BE49-F238E27FC236}">
                <a16:creationId xmlns:a16="http://schemas.microsoft.com/office/drawing/2014/main" id="{6239A258-896B-2619-91E0-6818E237FC0F}"/>
              </a:ext>
            </a:extLst>
          </p:cNvPr>
          <p:cNvSpPr/>
          <p:nvPr/>
        </p:nvSpPr>
        <p:spPr bwMode="ltGray">
          <a:xfrm>
            <a:off x="743079" y="6099226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Freeform 4851">
            <a:extLst>
              <a:ext uri="{FF2B5EF4-FFF2-40B4-BE49-F238E27FC236}">
                <a16:creationId xmlns:a16="http://schemas.microsoft.com/office/drawing/2014/main" id="{F13CA907-8DD8-2E49-6ADD-72EAD57292C9}"/>
              </a:ext>
            </a:extLst>
          </p:cNvPr>
          <p:cNvSpPr>
            <a:spLocks noEditPoints="1"/>
          </p:cNvSpPr>
          <p:nvPr/>
        </p:nvSpPr>
        <p:spPr bwMode="auto">
          <a:xfrm>
            <a:off x="833486" y="6216357"/>
            <a:ext cx="438669" cy="463039"/>
          </a:xfrm>
          <a:custGeom>
            <a:avLst/>
            <a:gdLst>
              <a:gd name="T0" fmla="*/ 248 w 360"/>
              <a:gd name="T1" fmla="*/ 8 h 380"/>
              <a:gd name="T2" fmla="*/ 274 w 360"/>
              <a:gd name="T3" fmla="*/ 0 h 380"/>
              <a:gd name="T4" fmla="*/ 298 w 360"/>
              <a:gd name="T5" fmla="*/ 28 h 380"/>
              <a:gd name="T6" fmla="*/ 280 w 360"/>
              <a:gd name="T7" fmla="*/ 56 h 380"/>
              <a:gd name="T8" fmla="*/ 258 w 360"/>
              <a:gd name="T9" fmla="*/ 56 h 380"/>
              <a:gd name="T10" fmla="*/ 240 w 360"/>
              <a:gd name="T11" fmla="*/ 28 h 380"/>
              <a:gd name="T12" fmla="*/ 344 w 360"/>
              <a:gd name="T13" fmla="*/ 88 h 380"/>
              <a:gd name="T14" fmla="*/ 288 w 360"/>
              <a:gd name="T15" fmla="*/ 68 h 380"/>
              <a:gd name="T16" fmla="*/ 214 w 360"/>
              <a:gd name="T17" fmla="*/ 70 h 380"/>
              <a:gd name="T18" fmla="*/ 194 w 360"/>
              <a:gd name="T19" fmla="*/ 90 h 380"/>
              <a:gd name="T20" fmla="*/ 224 w 360"/>
              <a:gd name="T21" fmla="*/ 114 h 380"/>
              <a:gd name="T22" fmla="*/ 248 w 360"/>
              <a:gd name="T23" fmla="*/ 166 h 380"/>
              <a:gd name="T24" fmla="*/ 234 w 360"/>
              <a:gd name="T25" fmla="*/ 208 h 380"/>
              <a:gd name="T26" fmla="*/ 278 w 360"/>
              <a:gd name="T27" fmla="*/ 214 h 380"/>
              <a:gd name="T28" fmla="*/ 310 w 360"/>
              <a:gd name="T29" fmla="*/ 244 h 380"/>
              <a:gd name="T30" fmla="*/ 332 w 360"/>
              <a:gd name="T31" fmla="*/ 200 h 380"/>
              <a:gd name="T32" fmla="*/ 348 w 360"/>
              <a:gd name="T33" fmla="*/ 208 h 380"/>
              <a:gd name="T34" fmla="*/ 360 w 360"/>
              <a:gd name="T35" fmla="*/ 190 h 380"/>
              <a:gd name="T36" fmla="*/ 102 w 360"/>
              <a:gd name="T37" fmla="*/ 56 h 380"/>
              <a:gd name="T38" fmla="*/ 120 w 360"/>
              <a:gd name="T39" fmla="*/ 28 h 380"/>
              <a:gd name="T40" fmla="*/ 98 w 360"/>
              <a:gd name="T41" fmla="*/ 0 h 380"/>
              <a:gd name="T42" fmla="*/ 70 w 360"/>
              <a:gd name="T43" fmla="*/ 8 h 380"/>
              <a:gd name="T44" fmla="*/ 62 w 360"/>
              <a:gd name="T45" fmla="*/ 34 h 380"/>
              <a:gd name="T46" fmla="*/ 92 w 360"/>
              <a:gd name="T47" fmla="*/ 58 h 380"/>
              <a:gd name="T48" fmla="*/ 50 w 360"/>
              <a:gd name="T49" fmla="*/ 244 h 380"/>
              <a:gd name="T50" fmla="*/ 74 w 360"/>
              <a:gd name="T51" fmla="*/ 218 h 380"/>
              <a:gd name="T52" fmla="*/ 126 w 360"/>
              <a:gd name="T53" fmla="*/ 208 h 380"/>
              <a:gd name="T54" fmla="*/ 112 w 360"/>
              <a:gd name="T55" fmla="*/ 166 h 380"/>
              <a:gd name="T56" fmla="*/ 128 w 360"/>
              <a:gd name="T57" fmla="*/ 122 h 380"/>
              <a:gd name="T58" fmla="*/ 166 w 360"/>
              <a:gd name="T59" fmla="*/ 90 h 380"/>
              <a:gd name="T60" fmla="*/ 154 w 360"/>
              <a:gd name="T61" fmla="*/ 74 h 380"/>
              <a:gd name="T62" fmla="*/ 72 w 360"/>
              <a:gd name="T63" fmla="*/ 68 h 380"/>
              <a:gd name="T64" fmla="*/ 20 w 360"/>
              <a:gd name="T65" fmla="*/ 80 h 380"/>
              <a:gd name="T66" fmla="*/ 0 w 360"/>
              <a:gd name="T67" fmla="*/ 190 h 380"/>
              <a:gd name="T68" fmla="*/ 12 w 360"/>
              <a:gd name="T69" fmla="*/ 208 h 380"/>
              <a:gd name="T70" fmla="*/ 28 w 360"/>
              <a:gd name="T71" fmla="*/ 200 h 380"/>
              <a:gd name="T72" fmla="*/ 170 w 360"/>
              <a:gd name="T73" fmla="*/ 118 h 380"/>
              <a:gd name="T74" fmla="*/ 136 w 360"/>
              <a:gd name="T75" fmla="*/ 146 h 380"/>
              <a:gd name="T76" fmla="*/ 136 w 360"/>
              <a:gd name="T77" fmla="*/ 184 h 380"/>
              <a:gd name="T78" fmla="*/ 170 w 360"/>
              <a:gd name="T79" fmla="*/ 214 h 380"/>
              <a:gd name="T80" fmla="*/ 208 w 360"/>
              <a:gd name="T81" fmla="*/ 206 h 380"/>
              <a:gd name="T82" fmla="*/ 228 w 360"/>
              <a:gd name="T83" fmla="*/ 166 h 380"/>
              <a:gd name="T84" fmla="*/ 214 w 360"/>
              <a:gd name="T85" fmla="*/ 132 h 380"/>
              <a:gd name="T86" fmla="*/ 296 w 360"/>
              <a:gd name="T87" fmla="*/ 260 h 380"/>
              <a:gd name="T88" fmla="*/ 288 w 360"/>
              <a:gd name="T89" fmla="*/ 246 h 380"/>
              <a:gd name="T90" fmla="*/ 180 w 360"/>
              <a:gd name="T91" fmla="*/ 278 h 380"/>
              <a:gd name="T92" fmla="*/ 82 w 360"/>
              <a:gd name="T93" fmla="*/ 236 h 380"/>
              <a:gd name="T94" fmla="*/ 64 w 360"/>
              <a:gd name="T95" fmla="*/ 260 h 380"/>
              <a:gd name="T96" fmla="*/ 106 w 360"/>
              <a:gd name="T97" fmla="*/ 304 h 380"/>
              <a:gd name="T98" fmla="*/ 146 w 360"/>
              <a:gd name="T99" fmla="*/ 378 h 380"/>
              <a:gd name="T100" fmla="*/ 214 w 360"/>
              <a:gd name="T101" fmla="*/ 378 h 380"/>
              <a:gd name="T102" fmla="*/ 264 w 360"/>
              <a:gd name="T103" fmla="*/ 36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80">
                <a:moveTo>
                  <a:pt x="240" y="28"/>
                </a:moveTo>
                <a:lnTo>
                  <a:pt x="240" y="28"/>
                </a:lnTo>
                <a:lnTo>
                  <a:pt x="240" y="22"/>
                </a:lnTo>
                <a:lnTo>
                  <a:pt x="242" y="18"/>
                </a:lnTo>
                <a:lnTo>
                  <a:pt x="248" y="8"/>
                </a:lnTo>
                <a:lnTo>
                  <a:pt x="258" y="2"/>
                </a:lnTo>
                <a:lnTo>
                  <a:pt x="262" y="0"/>
                </a:lnTo>
                <a:lnTo>
                  <a:pt x="268" y="0"/>
                </a:lnTo>
                <a:lnTo>
                  <a:pt x="268" y="0"/>
                </a:lnTo>
                <a:lnTo>
                  <a:pt x="274" y="0"/>
                </a:lnTo>
                <a:lnTo>
                  <a:pt x="280" y="2"/>
                </a:lnTo>
                <a:lnTo>
                  <a:pt x="290" y="8"/>
                </a:lnTo>
                <a:lnTo>
                  <a:pt x="296" y="18"/>
                </a:lnTo>
                <a:lnTo>
                  <a:pt x="298" y="22"/>
                </a:lnTo>
                <a:lnTo>
                  <a:pt x="298" y="28"/>
                </a:lnTo>
                <a:lnTo>
                  <a:pt x="298" y="28"/>
                </a:lnTo>
                <a:lnTo>
                  <a:pt x="298" y="34"/>
                </a:lnTo>
                <a:lnTo>
                  <a:pt x="296" y="40"/>
                </a:lnTo>
                <a:lnTo>
                  <a:pt x="290" y="50"/>
                </a:lnTo>
                <a:lnTo>
                  <a:pt x="280" y="56"/>
                </a:lnTo>
                <a:lnTo>
                  <a:pt x="274" y="58"/>
                </a:lnTo>
                <a:lnTo>
                  <a:pt x="268" y="58"/>
                </a:lnTo>
                <a:lnTo>
                  <a:pt x="268" y="58"/>
                </a:lnTo>
                <a:lnTo>
                  <a:pt x="262" y="58"/>
                </a:lnTo>
                <a:lnTo>
                  <a:pt x="258" y="56"/>
                </a:lnTo>
                <a:lnTo>
                  <a:pt x="248" y="50"/>
                </a:lnTo>
                <a:lnTo>
                  <a:pt x="242" y="40"/>
                </a:lnTo>
                <a:lnTo>
                  <a:pt x="240" y="34"/>
                </a:lnTo>
                <a:lnTo>
                  <a:pt x="240" y="28"/>
                </a:lnTo>
                <a:lnTo>
                  <a:pt x="240" y="28"/>
                </a:lnTo>
                <a:close/>
                <a:moveTo>
                  <a:pt x="360" y="190"/>
                </a:moveTo>
                <a:lnTo>
                  <a:pt x="344" y="90"/>
                </a:lnTo>
                <a:lnTo>
                  <a:pt x="344" y="90"/>
                </a:lnTo>
                <a:lnTo>
                  <a:pt x="344" y="88"/>
                </a:lnTo>
                <a:lnTo>
                  <a:pt x="344" y="88"/>
                </a:lnTo>
                <a:lnTo>
                  <a:pt x="340" y="80"/>
                </a:lnTo>
                <a:lnTo>
                  <a:pt x="332" y="74"/>
                </a:lnTo>
                <a:lnTo>
                  <a:pt x="324" y="70"/>
                </a:lnTo>
                <a:lnTo>
                  <a:pt x="314" y="68"/>
                </a:lnTo>
                <a:lnTo>
                  <a:pt x="288" y="68"/>
                </a:lnTo>
                <a:lnTo>
                  <a:pt x="270" y="102"/>
                </a:lnTo>
                <a:lnTo>
                  <a:pt x="250" y="68"/>
                </a:lnTo>
                <a:lnTo>
                  <a:pt x="222" y="68"/>
                </a:lnTo>
                <a:lnTo>
                  <a:pt x="222" y="68"/>
                </a:lnTo>
                <a:lnTo>
                  <a:pt x="214" y="70"/>
                </a:lnTo>
                <a:lnTo>
                  <a:pt x="206" y="74"/>
                </a:lnTo>
                <a:lnTo>
                  <a:pt x="198" y="80"/>
                </a:lnTo>
                <a:lnTo>
                  <a:pt x="194" y="88"/>
                </a:lnTo>
                <a:lnTo>
                  <a:pt x="194" y="88"/>
                </a:lnTo>
                <a:lnTo>
                  <a:pt x="194" y="90"/>
                </a:lnTo>
                <a:lnTo>
                  <a:pt x="192" y="98"/>
                </a:lnTo>
                <a:lnTo>
                  <a:pt x="192" y="98"/>
                </a:lnTo>
                <a:lnTo>
                  <a:pt x="204" y="102"/>
                </a:lnTo>
                <a:lnTo>
                  <a:pt x="214" y="106"/>
                </a:lnTo>
                <a:lnTo>
                  <a:pt x="224" y="114"/>
                </a:lnTo>
                <a:lnTo>
                  <a:pt x="232" y="122"/>
                </a:lnTo>
                <a:lnTo>
                  <a:pt x="240" y="132"/>
                </a:lnTo>
                <a:lnTo>
                  <a:pt x="244" y="142"/>
                </a:lnTo>
                <a:lnTo>
                  <a:pt x="248" y="154"/>
                </a:lnTo>
                <a:lnTo>
                  <a:pt x="248" y="166"/>
                </a:lnTo>
                <a:lnTo>
                  <a:pt x="248" y="166"/>
                </a:lnTo>
                <a:lnTo>
                  <a:pt x="248" y="178"/>
                </a:lnTo>
                <a:lnTo>
                  <a:pt x="246" y="188"/>
                </a:lnTo>
                <a:lnTo>
                  <a:pt x="240" y="198"/>
                </a:lnTo>
                <a:lnTo>
                  <a:pt x="234" y="208"/>
                </a:lnTo>
                <a:lnTo>
                  <a:pt x="250" y="208"/>
                </a:lnTo>
                <a:lnTo>
                  <a:pt x="250" y="208"/>
                </a:lnTo>
                <a:lnTo>
                  <a:pt x="260" y="208"/>
                </a:lnTo>
                <a:lnTo>
                  <a:pt x="270" y="210"/>
                </a:lnTo>
                <a:lnTo>
                  <a:pt x="278" y="214"/>
                </a:lnTo>
                <a:lnTo>
                  <a:pt x="286" y="218"/>
                </a:lnTo>
                <a:lnTo>
                  <a:pt x="294" y="222"/>
                </a:lnTo>
                <a:lnTo>
                  <a:pt x="300" y="228"/>
                </a:lnTo>
                <a:lnTo>
                  <a:pt x="306" y="236"/>
                </a:lnTo>
                <a:lnTo>
                  <a:pt x="310" y="244"/>
                </a:lnTo>
                <a:lnTo>
                  <a:pt x="308" y="118"/>
                </a:lnTo>
                <a:lnTo>
                  <a:pt x="318" y="118"/>
                </a:lnTo>
                <a:lnTo>
                  <a:pt x="330" y="196"/>
                </a:lnTo>
                <a:lnTo>
                  <a:pt x="330" y="196"/>
                </a:lnTo>
                <a:lnTo>
                  <a:pt x="332" y="200"/>
                </a:lnTo>
                <a:lnTo>
                  <a:pt x="336" y="204"/>
                </a:lnTo>
                <a:lnTo>
                  <a:pt x="340" y="208"/>
                </a:lnTo>
                <a:lnTo>
                  <a:pt x="346" y="208"/>
                </a:lnTo>
                <a:lnTo>
                  <a:pt x="346" y="208"/>
                </a:lnTo>
                <a:lnTo>
                  <a:pt x="348" y="208"/>
                </a:lnTo>
                <a:lnTo>
                  <a:pt x="348" y="208"/>
                </a:lnTo>
                <a:lnTo>
                  <a:pt x="354" y="206"/>
                </a:lnTo>
                <a:lnTo>
                  <a:pt x="358" y="202"/>
                </a:lnTo>
                <a:lnTo>
                  <a:pt x="360" y="196"/>
                </a:lnTo>
                <a:lnTo>
                  <a:pt x="360" y="190"/>
                </a:lnTo>
                <a:lnTo>
                  <a:pt x="360" y="190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98" y="58"/>
                </a:lnTo>
                <a:lnTo>
                  <a:pt x="102" y="56"/>
                </a:lnTo>
                <a:lnTo>
                  <a:pt x="112" y="50"/>
                </a:lnTo>
                <a:lnTo>
                  <a:pt x="118" y="40"/>
                </a:lnTo>
                <a:lnTo>
                  <a:pt x="120" y="34"/>
                </a:lnTo>
                <a:lnTo>
                  <a:pt x="120" y="28"/>
                </a:lnTo>
                <a:lnTo>
                  <a:pt x="120" y="28"/>
                </a:lnTo>
                <a:lnTo>
                  <a:pt x="120" y="22"/>
                </a:lnTo>
                <a:lnTo>
                  <a:pt x="118" y="18"/>
                </a:lnTo>
                <a:lnTo>
                  <a:pt x="112" y="8"/>
                </a:lnTo>
                <a:lnTo>
                  <a:pt x="102" y="2"/>
                </a:lnTo>
                <a:lnTo>
                  <a:pt x="98" y="0"/>
                </a:lnTo>
                <a:lnTo>
                  <a:pt x="92" y="0"/>
                </a:lnTo>
                <a:lnTo>
                  <a:pt x="92" y="0"/>
                </a:lnTo>
                <a:lnTo>
                  <a:pt x="86" y="0"/>
                </a:lnTo>
                <a:lnTo>
                  <a:pt x="80" y="2"/>
                </a:lnTo>
                <a:lnTo>
                  <a:pt x="70" y="8"/>
                </a:lnTo>
                <a:lnTo>
                  <a:pt x="64" y="18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2" y="34"/>
                </a:lnTo>
                <a:lnTo>
                  <a:pt x="64" y="40"/>
                </a:lnTo>
                <a:lnTo>
                  <a:pt x="70" y="50"/>
                </a:lnTo>
                <a:lnTo>
                  <a:pt x="80" y="56"/>
                </a:lnTo>
                <a:lnTo>
                  <a:pt x="86" y="58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30" y="196"/>
                </a:moveTo>
                <a:lnTo>
                  <a:pt x="42" y="118"/>
                </a:lnTo>
                <a:lnTo>
                  <a:pt x="52" y="118"/>
                </a:lnTo>
                <a:lnTo>
                  <a:pt x="50" y="244"/>
                </a:lnTo>
                <a:lnTo>
                  <a:pt x="50" y="244"/>
                </a:lnTo>
                <a:lnTo>
                  <a:pt x="54" y="236"/>
                </a:lnTo>
                <a:lnTo>
                  <a:pt x="60" y="228"/>
                </a:lnTo>
                <a:lnTo>
                  <a:pt x="66" y="222"/>
                </a:lnTo>
                <a:lnTo>
                  <a:pt x="74" y="218"/>
                </a:lnTo>
                <a:lnTo>
                  <a:pt x="82" y="214"/>
                </a:lnTo>
                <a:lnTo>
                  <a:pt x="90" y="210"/>
                </a:lnTo>
                <a:lnTo>
                  <a:pt x="100" y="208"/>
                </a:lnTo>
                <a:lnTo>
                  <a:pt x="110" y="208"/>
                </a:lnTo>
                <a:lnTo>
                  <a:pt x="126" y="208"/>
                </a:lnTo>
                <a:lnTo>
                  <a:pt x="126" y="208"/>
                </a:lnTo>
                <a:lnTo>
                  <a:pt x="120" y="198"/>
                </a:lnTo>
                <a:lnTo>
                  <a:pt x="114" y="188"/>
                </a:lnTo>
                <a:lnTo>
                  <a:pt x="112" y="178"/>
                </a:lnTo>
                <a:lnTo>
                  <a:pt x="112" y="166"/>
                </a:lnTo>
                <a:lnTo>
                  <a:pt x="112" y="166"/>
                </a:lnTo>
                <a:lnTo>
                  <a:pt x="112" y="154"/>
                </a:lnTo>
                <a:lnTo>
                  <a:pt x="116" y="142"/>
                </a:lnTo>
                <a:lnTo>
                  <a:pt x="120" y="132"/>
                </a:lnTo>
                <a:lnTo>
                  <a:pt x="128" y="122"/>
                </a:lnTo>
                <a:lnTo>
                  <a:pt x="136" y="114"/>
                </a:lnTo>
                <a:lnTo>
                  <a:pt x="146" y="106"/>
                </a:lnTo>
                <a:lnTo>
                  <a:pt x="156" y="102"/>
                </a:lnTo>
                <a:lnTo>
                  <a:pt x="168" y="98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2" y="80"/>
                </a:lnTo>
                <a:lnTo>
                  <a:pt x="154" y="74"/>
                </a:lnTo>
                <a:lnTo>
                  <a:pt x="146" y="70"/>
                </a:lnTo>
                <a:lnTo>
                  <a:pt x="138" y="68"/>
                </a:lnTo>
                <a:lnTo>
                  <a:pt x="110" y="68"/>
                </a:lnTo>
                <a:lnTo>
                  <a:pt x="90" y="102"/>
                </a:lnTo>
                <a:lnTo>
                  <a:pt x="72" y="68"/>
                </a:lnTo>
                <a:lnTo>
                  <a:pt x="46" y="68"/>
                </a:lnTo>
                <a:lnTo>
                  <a:pt x="46" y="68"/>
                </a:lnTo>
                <a:lnTo>
                  <a:pt x="36" y="70"/>
                </a:lnTo>
                <a:lnTo>
                  <a:pt x="28" y="74"/>
                </a:lnTo>
                <a:lnTo>
                  <a:pt x="20" y="80"/>
                </a:lnTo>
                <a:lnTo>
                  <a:pt x="16" y="88"/>
                </a:lnTo>
                <a:lnTo>
                  <a:pt x="16" y="88"/>
                </a:lnTo>
                <a:lnTo>
                  <a:pt x="16" y="90"/>
                </a:lnTo>
                <a:lnTo>
                  <a:pt x="0" y="190"/>
                </a:lnTo>
                <a:lnTo>
                  <a:pt x="0" y="190"/>
                </a:lnTo>
                <a:lnTo>
                  <a:pt x="0" y="196"/>
                </a:lnTo>
                <a:lnTo>
                  <a:pt x="2" y="202"/>
                </a:lnTo>
                <a:lnTo>
                  <a:pt x="6" y="206"/>
                </a:lnTo>
                <a:lnTo>
                  <a:pt x="12" y="208"/>
                </a:lnTo>
                <a:lnTo>
                  <a:pt x="12" y="208"/>
                </a:lnTo>
                <a:lnTo>
                  <a:pt x="14" y="208"/>
                </a:lnTo>
                <a:lnTo>
                  <a:pt x="14" y="208"/>
                </a:lnTo>
                <a:lnTo>
                  <a:pt x="20" y="208"/>
                </a:lnTo>
                <a:lnTo>
                  <a:pt x="24" y="204"/>
                </a:lnTo>
                <a:lnTo>
                  <a:pt x="28" y="200"/>
                </a:lnTo>
                <a:lnTo>
                  <a:pt x="30" y="196"/>
                </a:lnTo>
                <a:lnTo>
                  <a:pt x="30" y="196"/>
                </a:lnTo>
                <a:close/>
                <a:moveTo>
                  <a:pt x="180" y="118"/>
                </a:moveTo>
                <a:lnTo>
                  <a:pt x="180" y="118"/>
                </a:lnTo>
                <a:lnTo>
                  <a:pt x="170" y="118"/>
                </a:lnTo>
                <a:lnTo>
                  <a:pt x="162" y="120"/>
                </a:lnTo>
                <a:lnTo>
                  <a:pt x="152" y="126"/>
                </a:lnTo>
                <a:lnTo>
                  <a:pt x="146" y="132"/>
                </a:lnTo>
                <a:lnTo>
                  <a:pt x="140" y="138"/>
                </a:lnTo>
                <a:lnTo>
                  <a:pt x="136" y="146"/>
                </a:lnTo>
                <a:lnTo>
                  <a:pt x="132" y="156"/>
                </a:lnTo>
                <a:lnTo>
                  <a:pt x="132" y="166"/>
                </a:lnTo>
                <a:lnTo>
                  <a:pt x="132" y="166"/>
                </a:lnTo>
                <a:lnTo>
                  <a:pt x="132" y="176"/>
                </a:lnTo>
                <a:lnTo>
                  <a:pt x="136" y="184"/>
                </a:lnTo>
                <a:lnTo>
                  <a:pt x="140" y="194"/>
                </a:lnTo>
                <a:lnTo>
                  <a:pt x="146" y="200"/>
                </a:lnTo>
                <a:lnTo>
                  <a:pt x="152" y="206"/>
                </a:lnTo>
                <a:lnTo>
                  <a:pt x="162" y="210"/>
                </a:lnTo>
                <a:lnTo>
                  <a:pt x="170" y="214"/>
                </a:lnTo>
                <a:lnTo>
                  <a:pt x="180" y="214"/>
                </a:lnTo>
                <a:lnTo>
                  <a:pt x="180" y="214"/>
                </a:lnTo>
                <a:lnTo>
                  <a:pt x="190" y="214"/>
                </a:lnTo>
                <a:lnTo>
                  <a:pt x="200" y="210"/>
                </a:lnTo>
                <a:lnTo>
                  <a:pt x="208" y="206"/>
                </a:lnTo>
                <a:lnTo>
                  <a:pt x="214" y="200"/>
                </a:lnTo>
                <a:lnTo>
                  <a:pt x="220" y="194"/>
                </a:lnTo>
                <a:lnTo>
                  <a:pt x="224" y="184"/>
                </a:lnTo>
                <a:lnTo>
                  <a:pt x="228" y="176"/>
                </a:lnTo>
                <a:lnTo>
                  <a:pt x="228" y="166"/>
                </a:lnTo>
                <a:lnTo>
                  <a:pt x="228" y="166"/>
                </a:lnTo>
                <a:lnTo>
                  <a:pt x="228" y="156"/>
                </a:lnTo>
                <a:lnTo>
                  <a:pt x="224" y="146"/>
                </a:lnTo>
                <a:lnTo>
                  <a:pt x="220" y="138"/>
                </a:lnTo>
                <a:lnTo>
                  <a:pt x="214" y="132"/>
                </a:lnTo>
                <a:lnTo>
                  <a:pt x="208" y="126"/>
                </a:lnTo>
                <a:lnTo>
                  <a:pt x="200" y="120"/>
                </a:lnTo>
                <a:lnTo>
                  <a:pt x="190" y="118"/>
                </a:lnTo>
                <a:lnTo>
                  <a:pt x="180" y="118"/>
                </a:lnTo>
                <a:close/>
                <a:moveTo>
                  <a:pt x="296" y="260"/>
                </a:moveTo>
                <a:lnTo>
                  <a:pt x="296" y="260"/>
                </a:lnTo>
                <a:lnTo>
                  <a:pt x="294" y="258"/>
                </a:lnTo>
                <a:lnTo>
                  <a:pt x="294" y="258"/>
                </a:lnTo>
                <a:lnTo>
                  <a:pt x="292" y="252"/>
                </a:lnTo>
                <a:lnTo>
                  <a:pt x="288" y="246"/>
                </a:lnTo>
                <a:lnTo>
                  <a:pt x="278" y="236"/>
                </a:lnTo>
                <a:lnTo>
                  <a:pt x="266" y="230"/>
                </a:lnTo>
                <a:lnTo>
                  <a:pt x="250" y="228"/>
                </a:lnTo>
                <a:lnTo>
                  <a:pt x="210" y="228"/>
                </a:lnTo>
                <a:lnTo>
                  <a:pt x="180" y="278"/>
                </a:lnTo>
                <a:lnTo>
                  <a:pt x="150" y="228"/>
                </a:lnTo>
                <a:lnTo>
                  <a:pt x="110" y="228"/>
                </a:lnTo>
                <a:lnTo>
                  <a:pt x="110" y="228"/>
                </a:lnTo>
                <a:lnTo>
                  <a:pt x="94" y="230"/>
                </a:lnTo>
                <a:lnTo>
                  <a:pt x="82" y="236"/>
                </a:lnTo>
                <a:lnTo>
                  <a:pt x="72" y="246"/>
                </a:lnTo>
                <a:lnTo>
                  <a:pt x="68" y="252"/>
                </a:lnTo>
                <a:lnTo>
                  <a:pt x="66" y="258"/>
                </a:lnTo>
                <a:lnTo>
                  <a:pt x="66" y="258"/>
                </a:lnTo>
                <a:lnTo>
                  <a:pt x="64" y="260"/>
                </a:lnTo>
                <a:lnTo>
                  <a:pt x="52" y="336"/>
                </a:lnTo>
                <a:lnTo>
                  <a:pt x="52" y="336"/>
                </a:lnTo>
                <a:lnTo>
                  <a:pt x="72" y="352"/>
                </a:lnTo>
                <a:lnTo>
                  <a:pt x="96" y="362"/>
                </a:lnTo>
                <a:lnTo>
                  <a:pt x="106" y="304"/>
                </a:lnTo>
                <a:lnTo>
                  <a:pt x="118" y="304"/>
                </a:lnTo>
                <a:lnTo>
                  <a:pt x="114" y="370"/>
                </a:lnTo>
                <a:lnTo>
                  <a:pt x="114" y="370"/>
                </a:lnTo>
                <a:lnTo>
                  <a:pt x="130" y="374"/>
                </a:lnTo>
                <a:lnTo>
                  <a:pt x="146" y="378"/>
                </a:lnTo>
                <a:lnTo>
                  <a:pt x="162" y="380"/>
                </a:lnTo>
                <a:lnTo>
                  <a:pt x="180" y="380"/>
                </a:lnTo>
                <a:lnTo>
                  <a:pt x="180" y="380"/>
                </a:lnTo>
                <a:lnTo>
                  <a:pt x="196" y="380"/>
                </a:lnTo>
                <a:lnTo>
                  <a:pt x="214" y="378"/>
                </a:lnTo>
                <a:lnTo>
                  <a:pt x="230" y="374"/>
                </a:lnTo>
                <a:lnTo>
                  <a:pt x="246" y="370"/>
                </a:lnTo>
                <a:lnTo>
                  <a:pt x="242" y="304"/>
                </a:lnTo>
                <a:lnTo>
                  <a:pt x="254" y="304"/>
                </a:lnTo>
                <a:lnTo>
                  <a:pt x="264" y="362"/>
                </a:lnTo>
                <a:lnTo>
                  <a:pt x="264" y="362"/>
                </a:lnTo>
                <a:lnTo>
                  <a:pt x="288" y="350"/>
                </a:lnTo>
                <a:lnTo>
                  <a:pt x="308" y="336"/>
                </a:lnTo>
                <a:lnTo>
                  <a:pt x="296" y="260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F1BCE67-60AC-D467-F11D-6ACC1751668C}"/>
              </a:ext>
            </a:extLst>
          </p:cNvPr>
          <p:cNvSpPr txBox="1"/>
          <p:nvPr/>
        </p:nvSpPr>
        <p:spPr>
          <a:xfrm>
            <a:off x="1467981" y="6220798"/>
            <a:ext cx="23329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Más clientes, más desarrollo</a:t>
            </a:r>
            <a:endParaRPr lang="es-E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val 265">
            <a:extLst>
              <a:ext uri="{FF2B5EF4-FFF2-40B4-BE49-F238E27FC236}">
                <a16:creationId xmlns:a16="http://schemas.microsoft.com/office/drawing/2014/main" id="{D796AB57-9A00-A496-B1C9-15652D25D22F}"/>
              </a:ext>
            </a:extLst>
          </p:cNvPr>
          <p:cNvSpPr/>
          <p:nvPr/>
        </p:nvSpPr>
        <p:spPr bwMode="ltGray">
          <a:xfrm>
            <a:off x="7334808" y="6110676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Freeform 4922">
            <a:extLst>
              <a:ext uri="{FF2B5EF4-FFF2-40B4-BE49-F238E27FC236}">
                <a16:creationId xmlns:a16="http://schemas.microsoft.com/office/drawing/2014/main" id="{F6A1BAF0-7EE7-425B-4098-AB3D7C177CD7}"/>
              </a:ext>
            </a:extLst>
          </p:cNvPr>
          <p:cNvSpPr>
            <a:spLocks noEditPoints="1"/>
          </p:cNvSpPr>
          <p:nvPr/>
        </p:nvSpPr>
        <p:spPr bwMode="auto">
          <a:xfrm>
            <a:off x="7426865" y="6161612"/>
            <a:ext cx="436144" cy="494297"/>
          </a:xfrm>
          <a:custGeom>
            <a:avLst/>
            <a:gdLst>
              <a:gd name="T0" fmla="*/ 52 w 360"/>
              <a:gd name="T1" fmla="*/ 176 h 408"/>
              <a:gd name="T2" fmla="*/ 142 w 360"/>
              <a:gd name="T3" fmla="*/ 222 h 408"/>
              <a:gd name="T4" fmla="*/ 96 w 360"/>
              <a:gd name="T5" fmla="*/ 356 h 408"/>
              <a:gd name="T6" fmla="*/ 14 w 360"/>
              <a:gd name="T7" fmla="*/ 298 h 408"/>
              <a:gd name="T8" fmla="*/ 82 w 360"/>
              <a:gd name="T9" fmla="*/ 380 h 408"/>
              <a:gd name="T10" fmla="*/ 4 w 360"/>
              <a:gd name="T11" fmla="*/ 192 h 408"/>
              <a:gd name="T12" fmla="*/ 4 w 360"/>
              <a:gd name="T13" fmla="*/ 260 h 408"/>
              <a:gd name="T14" fmla="*/ 356 w 360"/>
              <a:gd name="T15" fmla="*/ 264 h 408"/>
              <a:gd name="T16" fmla="*/ 308 w 360"/>
              <a:gd name="T17" fmla="*/ 356 h 408"/>
              <a:gd name="T18" fmla="*/ 216 w 360"/>
              <a:gd name="T19" fmla="*/ 404 h 408"/>
              <a:gd name="T20" fmla="*/ 134 w 360"/>
              <a:gd name="T21" fmla="*/ 402 h 408"/>
              <a:gd name="T22" fmla="*/ 136 w 360"/>
              <a:gd name="T23" fmla="*/ 302 h 408"/>
              <a:gd name="T24" fmla="*/ 192 w 360"/>
              <a:gd name="T25" fmla="*/ 216 h 408"/>
              <a:gd name="T26" fmla="*/ 288 w 360"/>
              <a:gd name="T27" fmla="*/ 176 h 408"/>
              <a:gd name="T28" fmla="*/ 358 w 360"/>
              <a:gd name="T29" fmla="*/ 204 h 408"/>
              <a:gd name="T30" fmla="*/ 316 w 360"/>
              <a:gd name="T31" fmla="*/ 282 h 408"/>
              <a:gd name="T32" fmla="*/ 326 w 360"/>
              <a:gd name="T33" fmla="*/ 222 h 408"/>
              <a:gd name="T34" fmla="*/ 234 w 360"/>
              <a:gd name="T35" fmla="*/ 228 h 408"/>
              <a:gd name="T36" fmla="*/ 308 w 360"/>
              <a:gd name="T37" fmla="*/ 208 h 408"/>
              <a:gd name="T38" fmla="*/ 194 w 360"/>
              <a:gd name="T39" fmla="*/ 262 h 408"/>
              <a:gd name="T40" fmla="*/ 306 w 360"/>
              <a:gd name="T41" fmla="*/ 302 h 408"/>
              <a:gd name="T42" fmla="*/ 200 w 360"/>
              <a:gd name="T43" fmla="*/ 374 h 408"/>
              <a:gd name="T44" fmla="*/ 296 w 360"/>
              <a:gd name="T45" fmla="*/ 318 h 408"/>
              <a:gd name="T46" fmla="*/ 214 w 360"/>
              <a:gd name="T47" fmla="*/ 70 h 408"/>
              <a:gd name="T48" fmla="*/ 180 w 360"/>
              <a:gd name="T49" fmla="*/ 48 h 408"/>
              <a:gd name="T50" fmla="*/ 150 w 360"/>
              <a:gd name="T51" fmla="*/ 64 h 408"/>
              <a:gd name="T52" fmla="*/ 146 w 360"/>
              <a:gd name="T53" fmla="*/ 100 h 408"/>
              <a:gd name="T54" fmla="*/ 180 w 360"/>
              <a:gd name="T55" fmla="*/ 122 h 408"/>
              <a:gd name="T56" fmla="*/ 210 w 360"/>
              <a:gd name="T57" fmla="*/ 106 h 408"/>
              <a:gd name="T58" fmla="*/ 180 w 360"/>
              <a:gd name="T59" fmla="*/ 192 h 408"/>
              <a:gd name="T60" fmla="*/ 170 w 360"/>
              <a:gd name="T61" fmla="*/ 146 h 408"/>
              <a:gd name="T62" fmla="*/ 180 w 360"/>
              <a:gd name="T63" fmla="*/ 136 h 408"/>
              <a:gd name="T64" fmla="*/ 190 w 360"/>
              <a:gd name="T65" fmla="*/ 182 h 408"/>
              <a:gd name="T66" fmla="*/ 180 w 360"/>
              <a:gd name="T67" fmla="*/ 192 h 408"/>
              <a:gd name="T68" fmla="*/ 110 w 360"/>
              <a:gd name="T69" fmla="*/ 148 h 408"/>
              <a:gd name="T70" fmla="*/ 132 w 360"/>
              <a:gd name="T71" fmla="*/ 120 h 408"/>
              <a:gd name="T72" fmla="*/ 146 w 360"/>
              <a:gd name="T73" fmla="*/ 128 h 408"/>
              <a:gd name="T74" fmla="*/ 120 w 360"/>
              <a:gd name="T75" fmla="*/ 156 h 408"/>
              <a:gd name="T76" fmla="*/ 96 w 360"/>
              <a:gd name="T77" fmla="*/ 94 h 408"/>
              <a:gd name="T78" fmla="*/ 92 w 360"/>
              <a:gd name="T79" fmla="*/ 78 h 408"/>
              <a:gd name="T80" fmla="*/ 122 w 360"/>
              <a:gd name="T81" fmla="*/ 76 h 408"/>
              <a:gd name="T82" fmla="*/ 126 w 360"/>
              <a:gd name="T83" fmla="*/ 92 h 408"/>
              <a:gd name="T84" fmla="*/ 132 w 360"/>
              <a:gd name="T85" fmla="*/ 50 h 408"/>
              <a:gd name="T86" fmla="*/ 118 w 360"/>
              <a:gd name="T87" fmla="*/ 28 h 408"/>
              <a:gd name="T88" fmla="*/ 134 w 360"/>
              <a:gd name="T89" fmla="*/ 24 h 408"/>
              <a:gd name="T90" fmla="*/ 144 w 360"/>
              <a:gd name="T91" fmla="*/ 48 h 408"/>
              <a:gd name="T92" fmla="*/ 240 w 360"/>
              <a:gd name="T93" fmla="*/ 156 h 408"/>
              <a:gd name="T94" fmla="*/ 214 w 360"/>
              <a:gd name="T95" fmla="*/ 128 h 408"/>
              <a:gd name="T96" fmla="*/ 228 w 360"/>
              <a:gd name="T97" fmla="*/ 120 h 408"/>
              <a:gd name="T98" fmla="*/ 250 w 360"/>
              <a:gd name="T99" fmla="*/ 148 h 408"/>
              <a:gd name="T100" fmla="*/ 242 w 360"/>
              <a:gd name="T101" fmla="*/ 94 h 408"/>
              <a:gd name="T102" fmla="*/ 232 w 360"/>
              <a:gd name="T103" fmla="*/ 84 h 408"/>
              <a:gd name="T104" fmla="*/ 260 w 360"/>
              <a:gd name="T105" fmla="*/ 74 h 408"/>
              <a:gd name="T106" fmla="*/ 270 w 360"/>
              <a:gd name="T107" fmla="*/ 84 h 408"/>
              <a:gd name="T108" fmla="*/ 242 w 360"/>
              <a:gd name="T109" fmla="*/ 94 h 408"/>
              <a:gd name="T110" fmla="*/ 214 w 360"/>
              <a:gd name="T111" fmla="*/ 46 h 408"/>
              <a:gd name="T112" fmla="*/ 230 w 360"/>
              <a:gd name="T113" fmla="*/ 22 h 408"/>
              <a:gd name="T114" fmla="*/ 244 w 360"/>
              <a:gd name="T115" fmla="*/ 32 h 408"/>
              <a:gd name="T116" fmla="*/ 224 w 360"/>
              <a:gd name="T117" fmla="*/ 52 h 408"/>
              <a:gd name="T118" fmla="*/ 170 w 360"/>
              <a:gd name="T119" fmla="*/ 28 h 408"/>
              <a:gd name="T120" fmla="*/ 176 w 360"/>
              <a:gd name="T121" fmla="*/ 2 h 408"/>
              <a:gd name="T122" fmla="*/ 190 w 360"/>
              <a:gd name="T123" fmla="*/ 10 h 408"/>
              <a:gd name="T124" fmla="*/ 180 w 360"/>
              <a:gd name="T125" fmla="*/ 3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" h="408">
                <a:moveTo>
                  <a:pt x="112" y="272"/>
                </a:moveTo>
                <a:lnTo>
                  <a:pt x="18" y="178"/>
                </a:lnTo>
                <a:lnTo>
                  <a:pt x="18" y="178"/>
                </a:lnTo>
                <a:lnTo>
                  <a:pt x="36" y="176"/>
                </a:lnTo>
                <a:lnTo>
                  <a:pt x="52" y="176"/>
                </a:lnTo>
                <a:lnTo>
                  <a:pt x="52" y="176"/>
                </a:lnTo>
                <a:lnTo>
                  <a:pt x="80" y="178"/>
                </a:lnTo>
                <a:lnTo>
                  <a:pt x="108" y="184"/>
                </a:lnTo>
                <a:lnTo>
                  <a:pt x="132" y="194"/>
                </a:lnTo>
                <a:lnTo>
                  <a:pt x="156" y="208"/>
                </a:lnTo>
                <a:lnTo>
                  <a:pt x="156" y="208"/>
                </a:lnTo>
                <a:lnTo>
                  <a:pt x="142" y="222"/>
                </a:lnTo>
                <a:lnTo>
                  <a:pt x="130" y="238"/>
                </a:lnTo>
                <a:lnTo>
                  <a:pt x="120" y="256"/>
                </a:lnTo>
                <a:lnTo>
                  <a:pt x="112" y="272"/>
                </a:lnTo>
                <a:lnTo>
                  <a:pt x="112" y="272"/>
                </a:lnTo>
                <a:close/>
                <a:moveTo>
                  <a:pt x="96" y="356"/>
                </a:moveTo>
                <a:lnTo>
                  <a:pt x="96" y="356"/>
                </a:lnTo>
                <a:lnTo>
                  <a:pt x="98" y="324"/>
                </a:lnTo>
                <a:lnTo>
                  <a:pt x="104" y="294"/>
                </a:lnTo>
                <a:lnTo>
                  <a:pt x="92" y="280"/>
                </a:lnTo>
                <a:lnTo>
                  <a:pt x="8" y="280"/>
                </a:lnTo>
                <a:lnTo>
                  <a:pt x="8" y="280"/>
                </a:lnTo>
                <a:lnTo>
                  <a:pt x="14" y="298"/>
                </a:lnTo>
                <a:lnTo>
                  <a:pt x="22" y="314"/>
                </a:lnTo>
                <a:lnTo>
                  <a:pt x="32" y="330"/>
                </a:lnTo>
                <a:lnTo>
                  <a:pt x="42" y="344"/>
                </a:lnTo>
                <a:lnTo>
                  <a:pt x="54" y="356"/>
                </a:lnTo>
                <a:lnTo>
                  <a:pt x="68" y="368"/>
                </a:lnTo>
                <a:lnTo>
                  <a:pt x="82" y="380"/>
                </a:lnTo>
                <a:lnTo>
                  <a:pt x="98" y="388"/>
                </a:lnTo>
                <a:lnTo>
                  <a:pt x="98" y="388"/>
                </a:lnTo>
                <a:lnTo>
                  <a:pt x="96" y="372"/>
                </a:lnTo>
                <a:lnTo>
                  <a:pt x="96" y="356"/>
                </a:lnTo>
                <a:lnTo>
                  <a:pt x="96" y="356"/>
                </a:lnTo>
                <a:close/>
                <a:moveTo>
                  <a:pt x="4" y="192"/>
                </a:moveTo>
                <a:lnTo>
                  <a:pt x="4" y="192"/>
                </a:lnTo>
                <a:lnTo>
                  <a:pt x="2" y="210"/>
                </a:lnTo>
                <a:lnTo>
                  <a:pt x="0" y="228"/>
                </a:lnTo>
                <a:lnTo>
                  <a:pt x="0" y="228"/>
                </a:lnTo>
                <a:lnTo>
                  <a:pt x="0" y="244"/>
                </a:lnTo>
                <a:lnTo>
                  <a:pt x="4" y="260"/>
                </a:lnTo>
                <a:lnTo>
                  <a:pt x="72" y="260"/>
                </a:lnTo>
                <a:lnTo>
                  <a:pt x="4" y="192"/>
                </a:lnTo>
                <a:close/>
                <a:moveTo>
                  <a:pt x="360" y="228"/>
                </a:moveTo>
                <a:lnTo>
                  <a:pt x="360" y="228"/>
                </a:lnTo>
                <a:lnTo>
                  <a:pt x="358" y="246"/>
                </a:lnTo>
                <a:lnTo>
                  <a:pt x="356" y="264"/>
                </a:lnTo>
                <a:lnTo>
                  <a:pt x="352" y="282"/>
                </a:lnTo>
                <a:lnTo>
                  <a:pt x="346" y="298"/>
                </a:lnTo>
                <a:lnTo>
                  <a:pt x="338" y="314"/>
                </a:lnTo>
                <a:lnTo>
                  <a:pt x="330" y="328"/>
                </a:lnTo>
                <a:lnTo>
                  <a:pt x="318" y="342"/>
                </a:lnTo>
                <a:lnTo>
                  <a:pt x="308" y="356"/>
                </a:lnTo>
                <a:lnTo>
                  <a:pt x="294" y="366"/>
                </a:lnTo>
                <a:lnTo>
                  <a:pt x="280" y="378"/>
                </a:lnTo>
                <a:lnTo>
                  <a:pt x="266" y="386"/>
                </a:lnTo>
                <a:lnTo>
                  <a:pt x="250" y="394"/>
                </a:lnTo>
                <a:lnTo>
                  <a:pt x="234" y="400"/>
                </a:lnTo>
                <a:lnTo>
                  <a:pt x="216" y="404"/>
                </a:lnTo>
                <a:lnTo>
                  <a:pt x="198" y="406"/>
                </a:lnTo>
                <a:lnTo>
                  <a:pt x="180" y="408"/>
                </a:lnTo>
                <a:lnTo>
                  <a:pt x="180" y="408"/>
                </a:lnTo>
                <a:lnTo>
                  <a:pt x="156" y="406"/>
                </a:lnTo>
                <a:lnTo>
                  <a:pt x="134" y="402"/>
                </a:lnTo>
                <a:lnTo>
                  <a:pt x="134" y="402"/>
                </a:lnTo>
                <a:lnTo>
                  <a:pt x="128" y="378"/>
                </a:lnTo>
                <a:lnTo>
                  <a:pt x="128" y="356"/>
                </a:lnTo>
                <a:lnTo>
                  <a:pt x="128" y="356"/>
                </a:lnTo>
                <a:lnTo>
                  <a:pt x="128" y="336"/>
                </a:lnTo>
                <a:lnTo>
                  <a:pt x="130" y="318"/>
                </a:lnTo>
                <a:lnTo>
                  <a:pt x="136" y="302"/>
                </a:lnTo>
                <a:lnTo>
                  <a:pt x="142" y="286"/>
                </a:lnTo>
                <a:lnTo>
                  <a:pt x="150" y="270"/>
                </a:lnTo>
                <a:lnTo>
                  <a:pt x="158" y="254"/>
                </a:lnTo>
                <a:lnTo>
                  <a:pt x="168" y="240"/>
                </a:lnTo>
                <a:lnTo>
                  <a:pt x="180" y="228"/>
                </a:lnTo>
                <a:lnTo>
                  <a:pt x="192" y="216"/>
                </a:lnTo>
                <a:lnTo>
                  <a:pt x="206" y="206"/>
                </a:lnTo>
                <a:lnTo>
                  <a:pt x="222" y="198"/>
                </a:lnTo>
                <a:lnTo>
                  <a:pt x="238" y="190"/>
                </a:lnTo>
                <a:lnTo>
                  <a:pt x="254" y="184"/>
                </a:lnTo>
                <a:lnTo>
                  <a:pt x="270" y="178"/>
                </a:lnTo>
                <a:lnTo>
                  <a:pt x="288" y="176"/>
                </a:lnTo>
                <a:lnTo>
                  <a:pt x="308" y="176"/>
                </a:lnTo>
                <a:lnTo>
                  <a:pt x="308" y="176"/>
                </a:lnTo>
                <a:lnTo>
                  <a:pt x="330" y="176"/>
                </a:lnTo>
                <a:lnTo>
                  <a:pt x="354" y="182"/>
                </a:lnTo>
                <a:lnTo>
                  <a:pt x="354" y="182"/>
                </a:lnTo>
                <a:lnTo>
                  <a:pt x="358" y="204"/>
                </a:lnTo>
                <a:lnTo>
                  <a:pt x="360" y="228"/>
                </a:lnTo>
                <a:lnTo>
                  <a:pt x="360" y="228"/>
                </a:lnTo>
                <a:close/>
                <a:moveTo>
                  <a:pt x="326" y="222"/>
                </a:moveTo>
                <a:lnTo>
                  <a:pt x="268" y="282"/>
                </a:lnTo>
                <a:lnTo>
                  <a:pt x="316" y="282"/>
                </a:lnTo>
                <a:lnTo>
                  <a:pt x="316" y="282"/>
                </a:lnTo>
                <a:lnTo>
                  <a:pt x="320" y="268"/>
                </a:lnTo>
                <a:lnTo>
                  <a:pt x="324" y="256"/>
                </a:lnTo>
                <a:lnTo>
                  <a:pt x="326" y="242"/>
                </a:lnTo>
                <a:lnTo>
                  <a:pt x="326" y="228"/>
                </a:lnTo>
                <a:lnTo>
                  <a:pt x="326" y="228"/>
                </a:lnTo>
                <a:lnTo>
                  <a:pt x="326" y="222"/>
                </a:lnTo>
                <a:lnTo>
                  <a:pt x="326" y="222"/>
                </a:lnTo>
                <a:close/>
                <a:moveTo>
                  <a:pt x="308" y="208"/>
                </a:moveTo>
                <a:lnTo>
                  <a:pt x="308" y="208"/>
                </a:lnTo>
                <a:lnTo>
                  <a:pt x="282" y="210"/>
                </a:lnTo>
                <a:lnTo>
                  <a:pt x="256" y="218"/>
                </a:lnTo>
                <a:lnTo>
                  <a:pt x="234" y="228"/>
                </a:lnTo>
                <a:lnTo>
                  <a:pt x="214" y="242"/>
                </a:lnTo>
                <a:lnTo>
                  <a:pt x="214" y="308"/>
                </a:lnTo>
                <a:lnTo>
                  <a:pt x="312" y="208"/>
                </a:lnTo>
                <a:lnTo>
                  <a:pt x="312" y="208"/>
                </a:lnTo>
                <a:lnTo>
                  <a:pt x="308" y="208"/>
                </a:lnTo>
                <a:lnTo>
                  <a:pt x="308" y="208"/>
                </a:lnTo>
                <a:close/>
                <a:moveTo>
                  <a:pt x="160" y="356"/>
                </a:moveTo>
                <a:lnTo>
                  <a:pt x="160" y="356"/>
                </a:lnTo>
                <a:lnTo>
                  <a:pt x="160" y="360"/>
                </a:lnTo>
                <a:lnTo>
                  <a:pt x="194" y="328"/>
                </a:lnTo>
                <a:lnTo>
                  <a:pt x="194" y="262"/>
                </a:lnTo>
                <a:lnTo>
                  <a:pt x="194" y="262"/>
                </a:lnTo>
                <a:lnTo>
                  <a:pt x="180" y="282"/>
                </a:lnTo>
                <a:lnTo>
                  <a:pt x="170" y="306"/>
                </a:lnTo>
                <a:lnTo>
                  <a:pt x="162" y="330"/>
                </a:lnTo>
                <a:lnTo>
                  <a:pt x="160" y="356"/>
                </a:lnTo>
                <a:lnTo>
                  <a:pt x="160" y="356"/>
                </a:lnTo>
                <a:close/>
                <a:moveTo>
                  <a:pt x="306" y="302"/>
                </a:moveTo>
                <a:lnTo>
                  <a:pt x="248" y="302"/>
                </a:lnTo>
                <a:lnTo>
                  <a:pt x="174" y="374"/>
                </a:lnTo>
                <a:lnTo>
                  <a:pt x="174" y="374"/>
                </a:lnTo>
                <a:lnTo>
                  <a:pt x="180" y="374"/>
                </a:lnTo>
                <a:lnTo>
                  <a:pt x="180" y="374"/>
                </a:lnTo>
                <a:lnTo>
                  <a:pt x="200" y="374"/>
                </a:lnTo>
                <a:lnTo>
                  <a:pt x="220" y="370"/>
                </a:lnTo>
                <a:lnTo>
                  <a:pt x="238" y="364"/>
                </a:lnTo>
                <a:lnTo>
                  <a:pt x="254" y="354"/>
                </a:lnTo>
                <a:lnTo>
                  <a:pt x="270" y="344"/>
                </a:lnTo>
                <a:lnTo>
                  <a:pt x="284" y="332"/>
                </a:lnTo>
                <a:lnTo>
                  <a:pt x="296" y="318"/>
                </a:lnTo>
                <a:lnTo>
                  <a:pt x="306" y="302"/>
                </a:lnTo>
                <a:lnTo>
                  <a:pt x="306" y="302"/>
                </a:lnTo>
                <a:close/>
                <a:moveTo>
                  <a:pt x="216" y="84"/>
                </a:moveTo>
                <a:lnTo>
                  <a:pt x="216" y="84"/>
                </a:lnTo>
                <a:lnTo>
                  <a:pt x="216" y="78"/>
                </a:lnTo>
                <a:lnTo>
                  <a:pt x="214" y="70"/>
                </a:lnTo>
                <a:lnTo>
                  <a:pt x="210" y="64"/>
                </a:lnTo>
                <a:lnTo>
                  <a:pt x="206" y="60"/>
                </a:lnTo>
                <a:lnTo>
                  <a:pt x="200" y="56"/>
                </a:lnTo>
                <a:lnTo>
                  <a:pt x="194" y="52"/>
                </a:lnTo>
                <a:lnTo>
                  <a:pt x="188" y="50"/>
                </a:lnTo>
                <a:lnTo>
                  <a:pt x="180" y="48"/>
                </a:lnTo>
                <a:lnTo>
                  <a:pt x="180" y="48"/>
                </a:lnTo>
                <a:lnTo>
                  <a:pt x="172" y="50"/>
                </a:lnTo>
                <a:lnTo>
                  <a:pt x="166" y="52"/>
                </a:lnTo>
                <a:lnTo>
                  <a:pt x="160" y="56"/>
                </a:lnTo>
                <a:lnTo>
                  <a:pt x="154" y="60"/>
                </a:lnTo>
                <a:lnTo>
                  <a:pt x="150" y="64"/>
                </a:lnTo>
                <a:lnTo>
                  <a:pt x="146" y="70"/>
                </a:lnTo>
                <a:lnTo>
                  <a:pt x="144" y="78"/>
                </a:lnTo>
                <a:lnTo>
                  <a:pt x="144" y="84"/>
                </a:lnTo>
                <a:lnTo>
                  <a:pt x="144" y="84"/>
                </a:lnTo>
                <a:lnTo>
                  <a:pt x="144" y="92"/>
                </a:lnTo>
                <a:lnTo>
                  <a:pt x="146" y="100"/>
                </a:lnTo>
                <a:lnTo>
                  <a:pt x="150" y="106"/>
                </a:lnTo>
                <a:lnTo>
                  <a:pt x="154" y="110"/>
                </a:lnTo>
                <a:lnTo>
                  <a:pt x="160" y="114"/>
                </a:lnTo>
                <a:lnTo>
                  <a:pt x="166" y="118"/>
                </a:lnTo>
                <a:lnTo>
                  <a:pt x="172" y="120"/>
                </a:lnTo>
                <a:lnTo>
                  <a:pt x="180" y="122"/>
                </a:lnTo>
                <a:lnTo>
                  <a:pt x="180" y="122"/>
                </a:lnTo>
                <a:lnTo>
                  <a:pt x="188" y="120"/>
                </a:lnTo>
                <a:lnTo>
                  <a:pt x="194" y="118"/>
                </a:lnTo>
                <a:lnTo>
                  <a:pt x="200" y="114"/>
                </a:lnTo>
                <a:lnTo>
                  <a:pt x="206" y="110"/>
                </a:lnTo>
                <a:lnTo>
                  <a:pt x="210" y="106"/>
                </a:lnTo>
                <a:lnTo>
                  <a:pt x="214" y="100"/>
                </a:lnTo>
                <a:lnTo>
                  <a:pt x="216" y="92"/>
                </a:lnTo>
                <a:lnTo>
                  <a:pt x="216" y="84"/>
                </a:lnTo>
                <a:lnTo>
                  <a:pt x="216" y="84"/>
                </a:lnTo>
                <a:close/>
                <a:moveTo>
                  <a:pt x="180" y="192"/>
                </a:moveTo>
                <a:lnTo>
                  <a:pt x="180" y="192"/>
                </a:lnTo>
                <a:lnTo>
                  <a:pt x="180" y="192"/>
                </a:lnTo>
                <a:lnTo>
                  <a:pt x="176" y="190"/>
                </a:lnTo>
                <a:lnTo>
                  <a:pt x="172" y="188"/>
                </a:lnTo>
                <a:lnTo>
                  <a:pt x="170" y="186"/>
                </a:lnTo>
                <a:lnTo>
                  <a:pt x="170" y="182"/>
                </a:lnTo>
                <a:lnTo>
                  <a:pt x="170" y="146"/>
                </a:lnTo>
                <a:lnTo>
                  <a:pt x="170" y="146"/>
                </a:lnTo>
                <a:lnTo>
                  <a:pt x="170" y="142"/>
                </a:lnTo>
                <a:lnTo>
                  <a:pt x="172" y="140"/>
                </a:lnTo>
                <a:lnTo>
                  <a:pt x="176" y="138"/>
                </a:lnTo>
                <a:lnTo>
                  <a:pt x="180" y="136"/>
                </a:lnTo>
                <a:lnTo>
                  <a:pt x="180" y="136"/>
                </a:lnTo>
                <a:lnTo>
                  <a:pt x="180" y="136"/>
                </a:lnTo>
                <a:lnTo>
                  <a:pt x="184" y="138"/>
                </a:lnTo>
                <a:lnTo>
                  <a:pt x="188" y="140"/>
                </a:lnTo>
                <a:lnTo>
                  <a:pt x="190" y="142"/>
                </a:lnTo>
                <a:lnTo>
                  <a:pt x="190" y="146"/>
                </a:lnTo>
                <a:lnTo>
                  <a:pt x="190" y="182"/>
                </a:lnTo>
                <a:lnTo>
                  <a:pt x="190" y="182"/>
                </a:lnTo>
                <a:lnTo>
                  <a:pt x="190" y="186"/>
                </a:lnTo>
                <a:lnTo>
                  <a:pt x="188" y="188"/>
                </a:lnTo>
                <a:lnTo>
                  <a:pt x="184" y="190"/>
                </a:lnTo>
                <a:lnTo>
                  <a:pt x="180" y="192"/>
                </a:lnTo>
                <a:lnTo>
                  <a:pt x="180" y="192"/>
                </a:lnTo>
                <a:close/>
                <a:moveTo>
                  <a:pt x="120" y="156"/>
                </a:moveTo>
                <a:lnTo>
                  <a:pt x="120" y="156"/>
                </a:lnTo>
                <a:lnTo>
                  <a:pt x="116" y="154"/>
                </a:lnTo>
                <a:lnTo>
                  <a:pt x="112" y="152"/>
                </a:lnTo>
                <a:lnTo>
                  <a:pt x="112" y="152"/>
                </a:lnTo>
                <a:lnTo>
                  <a:pt x="110" y="148"/>
                </a:lnTo>
                <a:lnTo>
                  <a:pt x="110" y="146"/>
                </a:lnTo>
                <a:lnTo>
                  <a:pt x="110" y="142"/>
                </a:lnTo>
                <a:lnTo>
                  <a:pt x="112" y="138"/>
                </a:lnTo>
                <a:lnTo>
                  <a:pt x="130" y="122"/>
                </a:lnTo>
                <a:lnTo>
                  <a:pt x="130" y="122"/>
                </a:lnTo>
                <a:lnTo>
                  <a:pt x="132" y="120"/>
                </a:lnTo>
                <a:lnTo>
                  <a:pt x="136" y="118"/>
                </a:lnTo>
                <a:lnTo>
                  <a:pt x="140" y="120"/>
                </a:lnTo>
                <a:lnTo>
                  <a:pt x="144" y="122"/>
                </a:lnTo>
                <a:lnTo>
                  <a:pt x="144" y="122"/>
                </a:lnTo>
                <a:lnTo>
                  <a:pt x="146" y="124"/>
                </a:lnTo>
                <a:lnTo>
                  <a:pt x="146" y="128"/>
                </a:lnTo>
                <a:lnTo>
                  <a:pt x="146" y="132"/>
                </a:lnTo>
                <a:lnTo>
                  <a:pt x="144" y="136"/>
                </a:lnTo>
                <a:lnTo>
                  <a:pt x="126" y="152"/>
                </a:lnTo>
                <a:lnTo>
                  <a:pt x="126" y="152"/>
                </a:lnTo>
                <a:lnTo>
                  <a:pt x="124" y="154"/>
                </a:lnTo>
                <a:lnTo>
                  <a:pt x="120" y="156"/>
                </a:lnTo>
                <a:lnTo>
                  <a:pt x="120" y="156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00" y="94"/>
                </a:lnTo>
                <a:lnTo>
                  <a:pt x="100" y="94"/>
                </a:lnTo>
                <a:lnTo>
                  <a:pt x="96" y="94"/>
                </a:lnTo>
                <a:lnTo>
                  <a:pt x="92" y="92"/>
                </a:lnTo>
                <a:lnTo>
                  <a:pt x="90" y="88"/>
                </a:lnTo>
                <a:lnTo>
                  <a:pt x="90" y="84"/>
                </a:lnTo>
                <a:lnTo>
                  <a:pt x="90" y="84"/>
                </a:lnTo>
                <a:lnTo>
                  <a:pt x="90" y="82"/>
                </a:lnTo>
                <a:lnTo>
                  <a:pt x="92" y="78"/>
                </a:lnTo>
                <a:lnTo>
                  <a:pt x="96" y="76"/>
                </a:lnTo>
                <a:lnTo>
                  <a:pt x="100" y="74"/>
                </a:lnTo>
                <a:lnTo>
                  <a:pt x="100" y="74"/>
                </a:lnTo>
                <a:lnTo>
                  <a:pt x="118" y="74"/>
                </a:lnTo>
                <a:lnTo>
                  <a:pt x="118" y="74"/>
                </a:lnTo>
                <a:lnTo>
                  <a:pt x="122" y="76"/>
                </a:lnTo>
                <a:lnTo>
                  <a:pt x="126" y="78"/>
                </a:lnTo>
                <a:lnTo>
                  <a:pt x="128" y="82"/>
                </a:ln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6" y="92"/>
                </a:lnTo>
                <a:lnTo>
                  <a:pt x="122" y="94"/>
                </a:lnTo>
                <a:lnTo>
                  <a:pt x="118" y="94"/>
                </a:lnTo>
                <a:lnTo>
                  <a:pt x="118" y="9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32" y="50"/>
                </a:lnTo>
                <a:lnTo>
                  <a:pt x="130" y="48"/>
                </a:lnTo>
                <a:lnTo>
                  <a:pt x="120" y="38"/>
                </a:lnTo>
                <a:lnTo>
                  <a:pt x="120" y="38"/>
                </a:lnTo>
                <a:lnTo>
                  <a:pt x="118" y="36"/>
                </a:lnTo>
                <a:lnTo>
                  <a:pt x="116" y="32"/>
                </a:lnTo>
                <a:lnTo>
                  <a:pt x="118" y="28"/>
                </a:lnTo>
                <a:lnTo>
                  <a:pt x="120" y="24"/>
                </a:lnTo>
                <a:lnTo>
                  <a:pt x="120" y="24"/>
                </a:lnTo>
                <a:lnTo>
                  <a:pt x="122" y="22"/>
                </a:lnTo>
                <a:lnTo>
                  <a:pt x="126" y="22"/>
                </a:lnTo>
                <a:lnTo>
                  <a:pt x="130" y="22"/>
                </a:lnTo>
                <a:lnTo>
                  <a:pt x="134" y="24"/>
                </a:lnTo>
                <a:lnTo>
                  <a:pt x="144" y="34"/>
                </a:lnTo>
                <a:lnTo>
                  <a:pt x="144" y="34"/>
                </a:lnTo>
                <a:lnTo>
                  <a:pt x="146" y="38"/>
                </a:lnTo>
                <a:lnTo>
                  <a:pt x="146" y="42"/>
                </a:lnTo>
                <a:lnTo>
                  <a:pt x="146" y="46"/>
                </a:lnTo>
                <a:lnTo>
                  <a:pt x="144" y="48"/>
                </a:lnTo>
                <a:lnTo>
                  <a:pt x="144" y="48"/>
                </a:lnTo>
                <a:lnTo>
                  <a:pt x="140" y="50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240" y="156"/>
                </a:moveTo>
                <a:lnTo>
                  <a:pt x="240" y="156"/>
                </a:lnTo>
                <a:lnTo>
                  <a:pt x="236" y="154"/>
                </a:lnTo>
                <a:lnTo>
                  <a:pt x="234" y="152"/>
                </a:lnTo>
                <a:lnTo>
                  <a:pt x="216" y="136"/>
                </a:lnTo>
                <a:lnTo>
                  <a:pt x="216" y="136"/>
                </a:lnTo>
                <a:lnTo>
                  <a:pt x="214" y="132"/>
                </a:lnTo>
                <a:lnTo>
                  <a:pt x="214" y="128"/>
                </a:lnTo>
                <a:lnTo>
                  <a:pt x="214" y="124"/>
                </a:lnTo>
                <a:lnTo>
                  <a:pt x="216" y="122"/>
                </a:lnTo>
                <a:lnTo>
                  <a:pt x="216" y="122"/>
                </a:lnTo>
                <a:lnTo>
                  <a:pt x="220" y="120"/>
                </a:lnTo>
                <a:lnTo>
                  <a:pt x="224" y="118"/>
                </a:lnTo>
                <a:lnTo>
                  <a:pt x="228" y="120"/>
                </a:lnTo>
                <a:lnTo>
                  <a:pt x="230" y="122"/>
                </a:lnTo>
                <a:lnTo>
                  <a:pt x="248" y="138"/>
                </a:lnTo>
                <a:lnTo>
                  <a:pt x="248" y="138"/>
                </a:lnTo>
                <a:lnTo>
                  <a:pt x="250" y="142"/>
                </a:lnTo>
                <a:lnTo>
                  <a:pt x="250" y="146"/>
                </a:lnTo>
                <a:lnTo>
                  <a:pt x="250" y="148"/>
                </a:lnTo>
                <a:lnTo>
                  <a:pt x="248" y="152"/>
                </a:lnTo>
                <a:lnTo>
                  <a:pt x="248" y="152"/>
                </a:lnTo>
                <a:lnTo>
                  <a:pt x="244" y="154"/>
                </a:lnTo>
                <a:lnTo>
                  <a:pt x="240" y="156"/>
                </a:lnTo>
                <a:lnTo>
                  <a:pt x="240" y="156"/>
                </a:lnTo>
                <a:close/>
                <a:moveTo>
                  <a:pt x="242" y="94"/>
                </a:moveTo>
                <a:lnTo>
                  <a:pt x="242" y="94"/>
                </a:lnTo>
                <a:lnTo>
                  <a:pt x="238" y="94"/>
                </a:lnTo>
                <a:lnTo>
                  <a:pt x="234" y="92"/>
                </a:lnTo>
                <a:lnTo>
                  <a:pt x="232" y="88"/>
                </a:lnTo>
                <a:lnTo>
                  <a:pt x="232" y="84"/>
                </a:lnTo>
                <a:lnTo>
                  <a:pt x="232" y="84"/>
                </a:lnTo>
                <a:lnTo>
                  <a:pt x="232" y="82"/>
                </a:lnTo>
                <a:lnTo>
                  <a:pt x="234" y="78"/>
                </a:lnTo>
                <a:lnTo>
                  <a:pt x="238" y="76"/>
                </a:lnTo>
                <a:lnTo>
                  <a:pt x="242" y="74"/>
                </a:lnTo>
                <a:lnTo>
                  <a:pt x="260" y="74"/>
                </a:lnTo>
                <a:lnTo>
                  <a:pt x="260" y="74"/>
                </a:lnTo>
                <a:lnTo>
                  <a:pt x="260" y="74"/>
                </a:lnTo>
                <a:lnTo>
                  <a:pt x="264" y="76"/>
                </a:lnTo>
                <a:lnTo>
                  <a:pt x="268" y="78"/>
                </a:lnTo>
                <a:lnTo>
                  <a:pt x="270" y="82"/>
                </a:lnTo>
                <a:lnTo>
                  <a:pt x="270" y="84"/>
                </a:lnTo>
                <a:lnTo>
                  <a:pt x="270" y="84"/>
                </a:lnTo>
                <a:lnTo>
                  <a:pt x="270" y="88"/>
                </a:lnTo>
                <a:lnTo>
                  <a:pt x="268" y="92"/>
                </a:lnTo>
                <a:lnTo>
                  <a:pt x="264" y="94"/>
                </a:lnTo>
                <a:lnTo>
                  <a:pt x="260" y="94"/>
                </a:lnTo>
                <a:lnTo>
                  <a:pt x="242" y="94"/>
                </a:lnTo>
                <a:lnTo>
                  <a:pt x="242" y="94"/>
                </a:lnTo>
                <a:close/>
                <a:moveTo>
                  <a:pt x="224" y="52"/>
                </a:moveTo>
                <a:lnTo>
                  <a:pt x="224" y="52"/>
                </a:lnTo>
                <a:lnTo>
                  <a:pt x="220" y="50"/>
                </a:lnTo>
                <a:lnTo>
                  <a:pt x="216" y="48"/>
                </a:lnTo>
                <a:lnTo>
                  <a:pt x="216" y="48"/>
                </a:lnTo>
                <a:lnTo>
                  <a:pt x="214" y="46"/>
                </a:lnTo>
                <a:lnTo>
                  <a:pt x="214" y="42"/>
                </a:lnTo>
                <a:lnTo>
                  <a:pt x="214" y="38"/>
                </a:lnTo>
                <a:lnTo>
                  <a:pt x="216" y="34"/>
                </a:lnTo>
                <a:lnTo>
                  <a:pt x="226" y="24"/>
                </a:lnTo>
                <a:lnTo>
                  <a:pt x="226" y="24"/>
                </a:lnTo>
                <a:lnTo>
                  <a:pt x="230" y="22"/>
                </a:lnTo>
                <a:lnTo>
                  <a:pt x="234" y="22"/>
                </a:lnTo>
                <a:lnTo>
                  <a:pt x="238" y="22"/>
                </a:lnTo>
                <a:lnTo>
                  <a:pt x="240" y="24"/>
                </a:lnTo>
                <a:lnTo>
                  <a:pt x="240" y="24"/>
                </a:lnTo>
                <a:lnTo>
                  <a:pt x="242" y="28"/>
                </a:lnTo>
                <a:lnTo>
                  <a:pt x="244" y="32"/>
                </a:lnTo>
                <a:lnTo>
                  <a:pt x="242" y="36"/>
                </a:lnTo>
                <a:lnTo>
                  <a:pt x="240" y="38"/>
                </a:lnTo>
                <a:lnTo>
                  <a:pt x="230" y="48"/>
                </a:lnTo>
                <a:lnTo>
                  <a:pt x="230" y="48"/>
                </a:lnTo>
                <a:lnTo>
                  <a:pt x="228" y="50"/>
                </a:lnTo>
                <a:lnTo>
                  <a:pt x="224" y="52"/>
                </a:lnTo>
                <a:lnTo>
                  <a:pt x="224" y="52"/>
                </a:lnTo>
                <a:close/>
                <a:moveTo>
                  <a:pt x="180" y="34"/>
                </a:moveTo>
                <a:lnTo>
                  <a:pt x="180" y="34"/>
                </a:lnTo>
                <a:lnTo>
                  <a:pt x="176" y="32"/>
                </a:lnTo>
                <a:lnTo>
                  <a:pt x="172" y="30"/>
                </a:lnTo>
                <a:lnTo>
                  <a:pt x="170" y="28"/>
                </a:lnTo>
                <a:lnTo>
                  <a:pt x="170" y="24"/>
                </a:lnTo>
                <a:lnTo>
                  <a:pt x="170" y="10"/>
                </a:lnTo>
                <a:lnTo>
                  <a:pt x="170" y="10"/>
                </a:lnTo>
                <a:lnTo>
                  <a:pt x="170" y="6"/>
                </a:lnTo>
                <a:lnTo>
                  <a:pt x="172" y="4"/>
                </a:lnTo>
                <a:lnTo>
                  <a:pt x="176" y="2"/>
                </a:lnTo>
                <a:lnTo>
                  <a:pt x="180" y="0"/>
                </a:lnTo>
                <a:lnTo>
                  <a:pt x="180" y="0"/>
                </a:lnTo>
                <a:lnTo>
                  <a:pt x="184" y="2"/>
                </a:lnTo>
                <a:lnTo>
                  <a:pt x="188" y="4"/>
                </a:lnTo>
                <a:lnTo>
                  <a:pt x="190" y="6"/>
                </a:lnTo>
                <a:lnTo>
                  <a:pt x="190" y="10"/>
                </a:lnTo>
                <a:lnTo>
                  <a:pt x="190" y="24"/>
                </a:lnTo>
                <a:lnTo>
                  <a:pt x="190" y="24"/>
                </a:lnTo>
                <a:lnTo>
                  <a:pt x="190" y="28"/>
                </a:lnTo>
                <a:lnTo>
                  <a:pt x="188" y="30"/>
                </a:lnTo>
                <a:lnTo>
                  <a:pt x="184" y="32"/>
                </a:lnTo>
                <a:lnTo>
                  <a:pt x="180" y="34"/>
                </a:lnTo>
                <a:lnTo>
                  <a:pt x="180" y="34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7BDF6D3-F375-FE70-1E26-17F90D524333}"/>
              </a:ext>
            </a:extLst>
          </p:cNvPr>
          <p:cNvSpPr txBox="1"/>
          <p:nvPr/>
        </p:nvSpPr>
        <p:spPr>
          <a:xfrm>
            <a:off x="8082577" y="6186698"/>
            <a:ext cx="267889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Modelos de negocio sostenibles y responsables</a:t>
            </a:r>
            <a:endParaRPr lang="es-E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1A8967A-5ACA-3340-6DA5-CE4077F13E5D}"/>
              </a:ext>
            </a:extLst>
          </p:cNvPr>
          <p:cNvSpPr txBox="1"/>
          <p:nvPr/>
        </p:nvSpPr>
        <p:spPr>
          <a:xfrm>
            <a:off x="4518028" y="6117210"/>
            <a:ext cx="267889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Más crecimiento y mayor ventaja competitiva en el mercado</a:t>
            </a:r>
          </a:p>
        </p:txBody>
      </p:sp>
      <p:sp>
        <p:nvSpPr>
          <p:cNvPr id="34" name="Oval 158">
            <a:extLst>
              <a:ext uri="{FF2B5EF4-FFF2-40B4-BE49-F238E27FC236}">
                <a16:creationId xmlns:a16="http://schemas.microsoft.com/office/drawing/2014/main" id="{C88FDF21-7F3F-5DF6-CEFB-D15B5FE5FD8F}"/>
              </a:ext>
            </a:extLst>
          </p:cNvPr>
          <p:cNvSpPr/>
          <p:nvPr/>
        </p:nvSpPr>
        <p:spPr bwMode="ltGray">
          <a:xfrm>
            <a:off x="9316631" y="3467356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Freeform 4845">
            <a:extLst>
              <a:ext uri="{FF2B5EF4-FFF2-40B4-BE49-F238E27FC236}">
                <a16:creationId xmlns:a16="http://schemas.microsoft.com/office/drawing/2014/main" id="{19B5EBE7-F8C4-3663-31BB-873FED22D01C}"/>
              </a:ext>
            </a:extLst>
          </p:cNvPr>
          <p:cNvSpPr>
            <a:spLocks noEditPoints="1"/>
          </p:cNvSpPr>
          <p:nvPr/>
        </p:nvSpPr>
        <p:spPr bwMode="auto">
          <a:xfrm>
            <a:off x="9392416" y="3511108"/>
            <a:ext cx="467913" cy="506906"/>
          </a:xfrm>
          <a:custGeom>
            <a:avLst/>
            <a:gdLst>
              <a:gd name="T0" fmla="*/ 86 w 384"/>
              <a:gd name="T1" fmla="*/ 34 h 416"/>
              <a:gd name="T2" fmla="*/ 108 w 384"/>
              <a:gd name="T3" fmla="*/ 36 h 416"/>
              <a:gd name="T4" fmla="*/ 122 w 384"/>
              <a:gd name="T5" fmla="*/ 86 h 416"/>
              <a:gd name="T6" fmla="*/ 102 w 384"/>
              <a:gd name="T7" fmla="*/ 82 h 416"/>
              <a:gd name="T8" fmla="*/ 24 w 384"/>
              <a:gd name="T9" fmla="*/ 106 h 416"/>
              <a:gd name="T10" fmla="*/ 26 w 384"/>
              <a:gd name="T11" fmla="*/ 126 h 416"/>
              <a:gd name="T12" fmla="*/ 68 w 384"/>
              <a:gd name="T13" fmla="*/ 136 h 416"/>
              <a:gd name="T14" fmla="*/ 64 w 384"/>
              <a:gd name="T15" fmla="*/ 120 h 416"/>
              <a:gd name="T16" fmla="*/ 154 w 384"/>
              <a:gd name="T17" fmla="*/ 372 h 416"/>
              <a:gd name="T18" fmla="*/ 164 w 384"/>
              <a:gd name="T19" fmla="*/ 386 h 416"/>
              <a:gd name="T20" fmla="*/ 230 w 384"/>
              <a:gd name="T21" fmla="*/ 376 h 416"/>
              <a:gd name="T22" fmla="*/ 220 w 384"/>
              <a:gd name="T23" fmla="*/ 366 h 416"/>
              <a:gd name="T24" fmla="*/ 164 w 384"/>
              <a:gd name="T25" fmla="*/ 402 h 416"/>
              <a:gd name="T26" fmla="*/ 174 w 384"/>
              <a:gd name="T27" fmla="*/ 416 h 416"/>
              <a:gd name="T28" fmla="*/ 220 w 384"/>
              <a:gd name="T29" fmla="*/ 406 h 416"/>
              <a:gd name="T30" fmla="*/ 210 w 384"/>
              <a:gd name="T31" fmla="*/ 396 h 416"/>
              <a:gd name="T32" fmla="*/ 34 w 384"/>
              <a:gd name="T33" fmla="*/ 294 h 416"/>
              <a:gd name="T34" fmla="*/ 48 w 384"/>
              <a:gd name="T35" fmla="*/ 302 h 416"/>
              <a:gd name="T36" fmla="*/ 66 w 384"/>
              <a:gd name="T37" fmla="*/ 280 h 416"/>
              <a:gd name="T38" fmla="*/ 52 w 384"/>
              <a:gd name="T39" fmla="*/ 276 h 416"/>
              <a:gd name="T40" fmla="*/ 38 w 384"/>
              <a:gd name="T41" fmla="*/ 196 h 416"/>
              <a:gd name="T42" fmla="*/ 0 w 384"/>
              <a:gd name="T43" fmla="*/ 208 h 416"/>
              <a:gd name="T44" fmla="*/ 38 w 384"/>
              <a:gd name="T45" fmla="*/ 220 h 416"/>
              <a:gd name="T46" fmla="*/ 50 w 384"/>
              <a:gd name="T47" fmla="*/ 208 h 416"/>
              <a:gd name="T48" fmla="*/ 206 w 384"/>
              <a:gd name="T49" fmla="*/ 54 h 416"/>
              <a:gd name="T50" fmla="*/ 192 w 384"/>
              <a:gd name="T51" fmla="*/ 0 h 416"/>
              <a:gd name="T52" fmla="*/ 178 w 384"/>
              <a:gd name="T53" fmla="*/ 54 h 416"/>
              <a:gd name="T54" fmla="*/ 192 w 384"/>
              <a:gd name="T55" fmla="*/ 68 h 416"/>
              <a:gd name="T56" fmla="*/ 320 w 384"/>
              <a:gd name="T57" fmla="*/ 278 h 416"/>
              <a:gd name="T58" fmla="*/ 322 w 384"/>
              <a:gd name="T59" fmla="*/ 294 h 416"/>
              <a:gd name="T60" fmla="*/ 348 w 384"/>
              <a:gd name="T61" fmla="*/ 298 h 416"/>
              <a:gd name="T62" fmla="*/ 346 w 384"/>
              <a:gd name="T63" fmla="*/ 284 h 416"/>
              <a:gd name="T64" fmla="*/ 362 w 384"/>
              <a:gd name="T65" fmla="*/ 122 h 416"/>
              <a:gd name="T66" fmla="*/ 356 w 384"/>
              <a:gd name="T67" fmla="*/ 104 h 416"/>
              <a:gd name="T68" fmla="*/ 314 w 384"/>
              <a:gd name="T69" fmla="*/ 128 h 416"/>
              <a:gd name="T70" fmla="*/ 326 w 384"/>
              <a:gd name="T71" fmla="*/ 142 h 416"/>
              <a:gd name="T72" fmla="*/ 336 w 384"/>
              <a:gd name="T73" fmla="*/ 204 h 416"/>
              <a:gd name="T74" fmla="*/ 346 w 384"/>
              <a:gd name="T75" fmla="*/ 220 h 416"/>
              <a:gd name="T76" fmla="*/ 384 w 384"/>
              <a:gd name="T77" fmla="*/ 208 h 416"/>
              <a:gd name="T78" fmla="*/ 372 w 384"/>
              <a:gd name="T79" fmla="*/ 196 h 416"/>
              <a:gd name="T80" fmla="*/ 276 w 384"/>
              <a:gd name="T81" fmla="*/ 36 h 416"/>
              <a:gd name="T82" fmla="*/ 262 w 384"/>
              <a:gd name="T83" fmla="*/ 86 h 416"/>
              <a:gd name="T84" fmla="*/ 300 w 384"/>
              <a:gd name="T85" fmla="*/ 50 h 416"/>
              <a:gd name="T86" fmla="*/ 294 w 384"/>
              <a:gd name="T87" fmla="*/ 32 h 416"/>
              <a:gd name="T88" fmla="*/ 262 w 384"/>
              <a:gd name="T89" fmla="*/ 256 h 416"/>
              <a:gd name="T90" fmla="*/ 236 w 384"/>
              <a:gd name="T91" fmla="*/ 322 h 416"/>
              <a:gd name="T92" fmla="*/ 218 w 384"/>
              <a:gd name="T93" fmla="*/ 354 h 416"/>
              <a:gd name="T94" fmla="*/ 150 w 384"/>
              <a:gd name="T95" fmla="*/ 338 h 416"/>
              <a:gd name="T96" fmla="*/ 132 w 384"/>
              <a:gd name="T97" fmla="*/ 270 h 416"/>
              <a:gd name="T98" fmla="*/ 98 w 384"/>
              <a:gd name="T99" fmla="*/ 196 h 416"/>
              <a:gd name="T100" fmla="*/ 134 w 384"/>
              <a:gd name="T101" fmla="*/ 118 h 416"/>
              <a:gd name="T102" fmla="*/ 234 w 384"/>
              <a:gd name="T103" fmla="*/ 108 h 416"/>
              <a:gd name="T104" fmla="*/ 286 w 384"/>
              <a:gd name="T105" fmla="*/ 196 h 416"/>
              <a:gd name="T106" fmla="*/ 192 w 384"/>
              <a:gd name="T107" fmla="*/ 128 h 416"/>
              <a:gd name="T108" fmla="*/ 146 w 384"/>
              <a:gd name="T109" fmla="*/ 144 h 416"/>
              <a:gd name="T110" fmla="*/ 126 w 384"/>
              <a:gd name="T111" fmla="*/ 198 h 416"/>
              <a:gd name="T112" fmla="*/ 142 w 384"/>
              <a:gd name="T113" fmla="*/ 200 h 416"/>
              <a:gd name="T114" fmla="*/ 154 w 384"/>
              <a:gd name="T115" fmla="*/ 164 h 416"/>
              <a:gd name="T116" fmla="*/ 190 w 384"/>
              <a:gd name="T117" fmla="*/ 14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4" h="416">
                <a:moveTo>
                  <a:pt x="102" y="82"/>
                </a:moveTo>
                <a:lnTo>
                  <a:pt x="84" y="50"/>
                </a:lnTo>
                <a:lnTo>
                  <a:pt x="84" y="50"/>
                </a:lnTo>
                <a:lnTo>
                  <a:pt x="82" y="44"/>
                </a:lnTo>
                <a:lnTo>
                  <a:pt x="84" y="40"/>
                </a:lnTo>
                <a:lnTo>
                  <a:pt x="86" y="34"/>
                </a:lnTo>
                <a:lnTo>
                  <a:pt x="90" y="32"/>
                </a:lnTo>
                <a:lnTo>
                  <a:pt x="90" y="32"/>
                </a:lnTo>
                <a:lnTo>
                  <a:pt x="96" y="30"/>
                </a:lnTo>
                <a:lnTo>
                  <a:pt x="100" y="30"/>
                </a:lnTo>
                <a:lnTo>
                  <a:pt x="106" y="32"/>
                </a:lnTo>
                <a:lnTo>
                  <a:pt x="108" y="36"/>
                </a:lnTo>
                <a:lnTo>
                  <a:pt x="126" y="68"/>
                </a:lnTo>
                <a:lnTo>
                  <a:pt x="126" y="68"/>
                </a:lnTo>
                <a:lnTo>
                  <a:pt x="128" y="72"/>
                </a:lnTo>
                <a:lnTo>
                  <a:pt x="128" y="78"/>
                </a:lnTo>
                <a:lnTo>
                  <a:pt x="126" y="82"/>
                </a:lnTo>
                <a:lnTo>
                  <a:pt x="122" y="86"/>
                </a:lnTo>
                <a:lnTo>
                  <a:pt x="122" y="86"/>
                </a:lnTo>
                <a:lnTo>
                  <a:pt x="114" y="88"/>
                </a:lnTo>
                <a:lnTo>
                  <a:pt x="114" y="88"/>
                </a:lnTo>
                <a:lnTo>
                  <a:pt x="108" y="86"/>
                </a:lnTo>
                <a:lnTo>
                  <a:pt x="102" y="82"/>
                </a:lnTo>
                <a:lnTo>
                  <a:pt x="102" y="82"/>
                </a:lnTo>
                <a:close/>
                <a:moveTo>
                  <a:pt x="64" y="120"/>
                </a:moveTo>
                <a:lnTo>
                  <a:pt x="38" y="104"/>
                </a:lnTo>
                <a:lnTo>
                  <a:pt x="38" y="104"/>
                </a:lnTo>
                <a:lnTo>
                  <a:pt x="32" y="104"/>
                </a:lnTo>
                <a:lnTo>
                  <a:pt x="28" y="104"/>
                </a:lnTo>
                <a:lnTo>
                  <a:pt x="24" y="106"/>
                </a:lnTo>
                <a:lnTo>
                  <a:pt x="22" y="110"/>
                </a:lnTo>
                <a:lnTo>
                  <a:pt x="22" y="110"/>
                </a:lnTo>
                <a:lnTo>
                  <a:pt x="20" y="114"/>
                </a:lnTo>
                <a:lnTo>
                  <a:pt x="20" y="118"/>
                </a:lnTo>
                <a:lnTo>
                  <a:pt x="22" y="122"/>
                </a:lnTo>
                <a:lnTo>
                  <a:pt x="26" y="126"/>
                </a:lnTo>
                <a:lnTo>
                  <a:pt x="52" y="142"/>
                </a:lnTo>
                <a:lnTo>
                  <a:pt x="52" y="142"/>
                </a:lnTo>
                <a:lnTo>
                  <a:pt x="58" y="142"/>
                </a:lnTo>
                <a:lnTo>
                  <a:pt x="58" y="142"/>
                </a:lnTo>
                <a:lnTo>
                  <a:pt x="64" y="142"/>
                </a:lnTo>
                <a:lnTo>
                  <a:pt x="68" y="136"/>
                </a:lnTo>
                <a:lnTo>
                  <a:pt x="68" y="136"/>
                </a:lnTo>
                <a:lnTo>
                  <a:pt x="70" y="132"/>
                </a:lnTo>
                <a:lnTo>
                  <a:pt x="70" y="128"/>
                </a:lnTo>
                <a:lnTo>
                  <a:pt x="68" y="124"/>
                </a:lnTo>
                <a:lnTo>
                  <a:pt x="64" y="120"/>
                </a:lnTo>
                <a:lnTo>
                  <a:pt x="64" y="120"/>
                </a:lnTo>
                <a:close/>
                <a:moveTo>
                  <a:pt x="220" y="366"/>
                </a:moveTo>
                <a:lnTo>
                  <a:pt x="164" y="366"/>
                </a:lnTo>
                <a:lnTo>
                  <a:pt x="164" y="366"/>
                </a:lnTo>
                <a:lnTo>
                  <a:pt x="160" y="366"/>
                </a:lnTo>
                <a:lnTo>
                  <a:pt x="156" y="368"/>
                </a:lnTo>
                <a:lnTo>
                  <a:pt x="154" y="372"/>
                </a:lnTo>
                <a:lnTo>
                  <a:pt x="154" y="376"/>
                </a:lnTo>
                <a:lnTo>
                  <a:pt x="154" y="376"/>
                </a:lnTo>
                <a:lnTo>
                  <a:pt x="154" y="380"/>
                </a:lnTo>
                <a:lnTo>
                  <a:pt x="156" y="382"/>
                </a:lnTo>
                <a:lnTo>
                  <a:pt x="160" y="384"/>
                </a:lnTo>
                <a:lnTo>
                  <a:pt x="164" y="386"/>
                </a:lnTo>
                <a:lnTo>
                  <a:pt x="220" y="386"/>
                </a:lnTo>
                <a:lnTo>
                  <a:pt x="220" y="386"/>
                </a:lnTo>
                <a:lnTo>
                  <a:pt x="224" y="384"/>
                </a:lnTo>
                <a:lnTo>
                  <a:pt x="228" y="382"/>
                </a:lnTo>
                <a:lnTo>
                  <a:pt x="230" y="380"/>
                </a:lnTo>
                <a:lnTo>
                  <a:pt x="230" y="376"/>
                </a:lnTo>
                <a:lnTo>
                  <a:pt x="230" y="376"/>
                </a:lnTo>
                <a:lnTo>
                  <a:pt x="230" y="372"/>
                </a:lnTo>
                <a:lnTo>
                  <a:pt x="228" y="368"/>
                </a:lnTo>
                <a:lnTo>
                  <a:pt x="224" y="366"/>
                </a:lnTo>
                <a:lnTo>
                  <a:pt x="220" y="366"/>
                </a:lnTo>
                <a:lnTo>
                  <a:pt x="220" y="366"/>
                </a:lnTo>
                <a:close/>
                <a:moveTo>
                  <a:pt x="210" y="396"/>
                </a:moveTo>
                <a:lnTo>
                  <a:pt x="174" y="396"/>
                </a:lnTo>
                <a:lnTo>
                  <a:pt x="174" y="396"/>
                </a:lnTo>
                <a:lnTo>
                  <a:pt x="170" y="396"/>
                </a:lnTo>
                <a:lnTo>
                  <a:pt x="166" y="398"/>
                </a:lnTo>
                <a:lnTo>
                  <a:pt x="164" y="402"/>
                </a:lnTo>
                <a:lnTo>
                  <a:pt x="164" y="406"/>
                </a:lnTo>
                <a:lnTo>
                  <a:pt x="164" y="406"/>
                </a:lnTo>
                <a:lnTo>
                  <a:pt x="164" y="410"/>
                </a:lnTo>
                <a:lnTo>
                  <a:pt x="166" y="414"/>
                </a:lnTo>
                <a:lnTo>
                  <a:pt x="170" y="416"/>
                </a:lnTo>
                <a:lnTo>
                  <a:pt x="174" y="416"/>
                </a:lnTo>
                <a:lnTo>
                  <a:pt x="210" y="416"/>
                </a:lnTo>
                <a:lnTo>
                  <a:pt x="210" y="416"/>
                </a:lnTo>
                <a:lnTo>
                  <a:pt x="214" y="416"/>
                </a:lnTo>
                <a:lnTo>
                  <a:pt x="218" y="414"/>
                </a:lnTo>
                <a:lnTo>
                  <a:pt x="220" y="410"/>
                </a:lnTo>
                <a:lnTo>
                  <a:pt x="220" y="406"/>
                </a:lnTo>
                <a:lnTo>
                  <a:pt x="220" y="406"/>
                </a:lnTo>
                <a:lnTo>
                  <a:pt x="220" y="402"/>
                </a:lnTo>
                <a:lnTo>
                  <a:pt x="218" y="398"/>
                </a:lnTo>
                <a:lnTo>
                  <a:pt x="214" y="396"/>
                </a:lnTo>
                <a:lnTo>
                  <a:pt x="210" y="396"/>
                </a:lnTo>
                <a:lnTo>
                  <a:pt x="210" y="396"/>
                </a:lnTo>
                <a:close/>
                <a:moveTo>
                  <a:pt x="52" y="276"/>
                </a:moveTo>
                <a:lnTo>
                  <a:pt x="38" y="284"/>
                </a:lnTo>
                <a:lnTo>
                  <a:pt x="38" y="284"/>
                </a:lnTo>
                <a:lnTo>
                  <a:pt x="36" y="288"/>
                </a:lnTo>
                <a:lnTo>
                  <a:pt x="34" y="290"/>
                </a:lnTo>
                <a:lnTo>
                  <a:pt x="34" y="294"/>
                </a:lnTo>
                <a:lnTo>
                  <a:pt x="36" y="298"/>
                </a:lnTo>
                <a:lnTo>
                  <a:pt x="36" y="298"/>
                </a:lnTo>
                <a:lnTo>
                  <a:pt x="40" y="302"/>
                </a:lnTo>
                <a:lnTo>
                  <a:pt x="44" y="304"/>
                </a:lnTo>
                <a:lnTo>
                  <a:pt x="44" y="304"/>
                </a:lnTo>
                <a:lnTo>
                  <a:pt x="48" y="302"/>
                </a:lnTo>
                <a:lnTo>
                  <a:pt x="62" y="294"/>
                </a:lnTo>
                <a:lnTo>
                  <a:pt x="62" y="294"/>
                </a:lnTo>
                <a:lnTo>
                  <a:pt x="66" y="292"/>
                </a:lnTo>
                <a:lnTo>
                  <a:pt x="68" y="288"/>
                </a:lnTo>
                <a:lnTo>
                  <a:pt x="68" y="284"/>
                </a:lnTo>
                <a:lnTo>
                  <a:pt x="66" y="280"/>
                </a:lnTo>
                <a:lnTo>
                  <a:pt x="66" y="280"/>
                </a:lnTo>
                <a:lnTo>
                  <a:pt x="64" y="278"/>
                </a:lnTo>
                <a:lnTo>
                  <a:pt x="60" y="276"/>
                </a:lnTo>
                <a:lnTo>
                  <a:pt x="56" y="276"/>
                </a:lnTo>
                <a:lnTo>
                  <a:pt x="52" y="276"/>
                </a:lnTo>
                <a:lnTo>
                  <a:pt x="52" y="276"/>
                </a:lnTo>
                <a:close/>
                <a:moveTo>
                  <a:pt x="50" y="208"/>
                </a:moveTo>
                <a:lnTo>
                  <a:pt x="50" y="208"/>
                </a:lnTo>
                <a:lnTo>
                  <a:pt x="48" y="204"/>
                </a:lnTo>
                <a:lnTo>
                  <a:pt x="46" y="200"/>
                </a:lnTo>
                <a:lnTo>
                  <a:pt x="42" y="198"/>
                </a:lnTo>
                <a:lnTo>
                  <a:pt x="38" y="196"/>
                </a:lnTo>
                <a:lnTo>
                  <a:pt x="12" y="196"/>
                </a:lnTo>
                <a:lnTo>
                  <a:pt x="12" y="196"/>
                </a:lnTo>
                <a:lnTo>
                  <a:pt x="6" y="198"/>
                </a:lnTo>
                <a:lnTo>
                  <a:pt x="2" y="200"/>
                </a:lnTo>
                <a:lnTo>
                  <a:pt x="0" y="204"/>
                </a:lnTo>
                <a:lnTo>
                  <a:pt x="0" y="208"/>
                </a:lnTo>
                <a:lnTo>
                  <a:pt x="0" y="208"/>
                </a:lnTo>
                <a:lnTo>
                  <a:pt x="0" y="212"/>
                </a:lnTo>
                <a:lnTo>
                  <a:pt x="2" y="216"/>
                </a:lnTo>
                <a:lnTo>
                  <a:pt x="6" y="220"/>
                </a:lnTo>
                <a:lnTo>
                  <a:pt x="12" y="220"/>
                </a:lnTo>
                <a:lnTo>
                  <a:pt x="38" y="220"/>
                </a:lnTo>
                <a:lnTo>
                  <a:pt x="38" y="220"/>
                </a:lnTo>
                <a:lnTo>
                  <a:pt x="42" y="220"/>
                </a:lnTo>
                <a:lnTo>
                  <a:pt x="46" y="216"/>
                </a:lnTo>
                <a:lnTo>
                  <a:pt x="48" y="212"/>
                </a:lnTo>
                <a:lnTo>
                  <a:pt x="50" y="208"/>
                </a:lnTo>
                <a:lnTo>
                  <a:pt x="50" y="208"/>
                </a:lnTo>
                <a:close/>
                <a:moveTo>
                  <a:pt x="192" y="68"/>
                </a:moveTo>
                <a:lnTo>
                  <a:pt x="192" y="68"/>
                </a:lnTo>
                <a:lnTo>
                  <a:pt x="198" y="66"/>
                </a:lnTo>
                <a:lnTo>
                  <a:pt x="202" y="64"/>
                </a:lnTo>
                <a:lnTo>
                  <a:pt x="204" y="58"/>
                </a:lnTo>
                <a:lnTo>
                  <a:pt x="206" y="54"/>
                </a:lnTo>
                <a:lnTo>
                  <a:pt x="206" y="14"/>
                </a:lnTo>
                <a:lnTo>
                  <a:pt x="206" y="14"/>
                </a:lnTo>
                <a:lnTo>
                  <a:pt x="204" y="8"/>
                </a:lnTo>
                <a:lnTo>
                  <a:pt x="202" y="4"/>
                </a:lnTo>
                <a:lnTo>
                  <a:pt x="198" y="0"/>
                </a:lnTo>
                <a:lnTo>
                  <a:pt x="192" y="0"/>
                </a:lnTo>
                <a:lnTo>
                  <a:pt x="192" y="0"/>
                </a:lnTo>
                <a:lnTo>
                  <a:pt x="186" y="0"/>
                </a:lnTo>
                <a:lnTo>
                  <a:pt x="182" y="4"/>
                </a:lnTo>
                <a:lnTo>
                  <a:pt x="180" y="8"/>
                </a:lnTo>
                <a:lnTo>
                  <a:pt x="178" y="14"/>
                </a:lnTo>
                <a:lnTo>
                  <a:pt x="178" y="54"/>
                </a:lnTo>
                <a:lnTo>
                  <a:pt x="178" y="54"/>
                </a:lnTo>
                <a:lnTo>
                  <a:pt x="180" y="58"/>
                </a:lnTo>
                <a:lnTo>
                  <a:pt x="182" y="64"/>
                </a:lnTo>
                <a:lnTo>
                  <a:pt x="186" y="66"/>
                </a:lnTo>
                <a:lnTo>
                  <a:pt x="192" y="68"/>
                </a:lnTo>
                <a:lnTo>
                  <a:pt x="192" y="68"/>
                </a:lnTo>
                <a:close/>
                <a:moveTo>
                  <a:pt x="346" y="284"/>
                </a:moveTo>
                <a:lnTo>
                  <a:pt x="332" y="276"/>
                </a:lnTo>
                <a:lnTo>
                  <a:pt x="332" y="276"/>
                </a:lnTo>
                <a:lnTo>
                  <a:pt x="328" y="276"/>
                </a:lnTo>
                <a:lnTo>
                  <a:pt x="324" y="276"/>
                </a:lnTo>
                <a:lnTo>
                  <a:pt x="320" y="278"/>
                </a:lnTo>
                <a:lnTo>
                  <a:pt x="318" y="280"/>
                </a:lnTo>
                <a:lnTo>
                  <a:pt x="318" y="280"/>
                </a:lnTo>
                <a:lnTo>
                  <a:pt x="316" y="284"/>
                </a:lnTo>
                <a:lnTo>
                  <a:pt x="316" y="288"/>
                </a:lnTo>
                <a:lnTo>
                  <a:pt x="318" y="292"/>
                </a:lnTo>
                <a:lnTo>
                  <a:pt x="322" y="294"/>
                </a:lnTo>
                <a:lnTo>
                  <a:pt x="336" y="302"/>
                </a:lnTo>
                <a:lnTo>
                  <a:pt x="336" y="302"/>
                </a:lnTo>
                <a:lnTo>
                  <a:pt x="340" y="304"/>
                </a:lnTo>
                <a:lnTo>
                  <a:pt x="340" y="304"/>
                </a:lnTo>
                <a:lnTo>
                  <a:pt x="344" y="302"/>
                </a:lnTo>
                <a:lnTo>
                  <a:pt x="348" y="298"/>
                </a:lnTo>
                <a:lnTo>
                  <a:pt x="348" y="298"/>
                </a:lnTo>
                <a:lnTo>
                  <a:pt x="350" y="294"/>
                </a:lnTo>
                <a:lnTo>
                  <a:pt x="350" y="290"/>
                </a:lnTo>
                <a:lnTo>
                  <a:pt x="348" y="288"/>
                </a:lnTo>
                <a:lnTo>
                  <a:pt x="346" y="284"/>
                </a:lnTo>
                <a:lnTo>
                  <a:pt x="346" y="284"/>
                </a:lnTo>
                <a:close/>
                <a:moveTo>
                  <a:pt x="326" y="142"/>
                </a:moveTo>
                <a:lnTo>
                  <a:pt x="326" y="142"/>
                </a:lnTo>
                <a:lnTo>
                  <a:pt x="332" y="142"/>
                </a:lnTo>
                <a:lnTo>
                  <a:pt x="358" y="126"/>
                </a:lnTo>
                <a:lnTo>
                  <a:pt x="358" y="126"/>
                </a:lnTo>
                <a:lnTo>
                  <a:pt x="362" y="122"/>
                </a:lnTo>
                <a:lnTo>
                  <a:pt x="364" y="118"/>
                </a:lnTo>
                <a:lnTo>
                  <a:pt x="364" y="114"/>
                </a:lnTo>
                <a:lnTo>
                  <a:pt x="362" y="110"/>
                </a:lnTo>
                <a:lnTo>
                  <a:pt x="362" y="110"/>
                </a:lnTo>
                <a:lnTo>
                  <a:pt x="360" y="106"/>
                </a:lnTo>
                <a:lnTo>
                  <a:pt x="356" y="104"/>
                </a:lnTo>
                <a:lnTo>
                  <a:pt x="352" y="104"/>
                </a:lnTo>
                <a:lnTo>
                  <a:pt x="346" y="104"/>
                </a:lnTo>
                <a:lnTo>
                  <a:pt x="320" y="120"/>
                </a:lnTo>
                <a:lnTo>
                  <a:pt x="320" y="120"/>
                </a:lnTo>
                <a:lnTo>
                  <a:pt x="316" y="124"/>
                </a:lnTo>
                <a:lnTo>
                  <a:pt x="314" y="128"/>
                </a:lnTo>
                <a:lnTo>
                  <a:pt x="314" y="132"/>
                </a:lnTo>
                <a:lnTo>
                  <a:pt x="316" y="136"/>
                </a:lnTo>
                <a:lnTo>
                  <a:pt x="316" y="136"/>
                </a:lnTo>
                <a:lnTo>
                  <a:pt x="320" y="142"/>
                </a:lnTo>
                <a:lnTo>
                  <a:pt x="326" y="142"/>
                </a:lnTo>
                <a:lnTo>
                  <a:pt x="326" y="142"/>
                </a:lnTo>
                <a:close/>
                <a:moveTo>
                  <a:pt x="372" y="196"/>
                </a:moveTo>
                <a:lnTo>
                  <a:pt x="346" y="196"/>
                </a:lnTo>
                <a:lnTo>
                  <a:pt x="346" y="196"/>
                </a:lnTo>
                <a:lnTo>
                  <a:pt x="342" y="198"/>
                </a:lnTo>
                <a:lnTo>
                  <a:pt x="338" y="200"/>
                </a:lnTo>
                <a:lnTo>
                  <a:pt x="336" y="204"/>
                </a:lnTo>
                <a:lnTo>
                  <a:pt x="334" y="208"/>
                </a:lnTo>
                <a:lnTo>
                  <a:pt x="334" y="208"/>
                </a:lnTo>
                <a:lnTo>
                  <a:pt x="336" y="212"/>
                </a:lnTo>
                <a:lnTo>
                  <a:pt x="338" y="216"/>
                </a:lnTo>
                <a:lnTo>
                  <a:pt x="342" y="220"/>
                </a:lnTo>
                <a:lnTo>
                  <a:pt x="346" y="220"/>
                </a:lnTo>
                <a:lnTo>
                  <a:pt x="372" y="220"/>
                </a:lnTo>
                <a:lnTo>
                  <a:pt x="372" y="220"/>
                </a:lnTo>
                <a:lnTo>
                  <a:pt x="378" y="220"/>
                </a:lnTo>
                <a:lnTo>
                  <a:pt x="382" y="216"/>
                </a:lnTo>
                <a:lnTo>
                  <a:pt x="384" y="212"/>
                </a:lnTo>
                <a:lnTo>
                  <a:pt x="384" y="208"/>
                </a:lnTo>
                <a:lnTo>
                  <a:pt x="384" y="208"/>
                </a:lnTo>
                <a:lnTo>
                  <a:pt x="384" y="204"/>
                </a:lnTo>
                <a:lnTo>
                  <a:pt x="382" y="200"/>
                </a:lnTo>
                <a:lnTo>
                  <a:pt x="378" y="198"/>
                </a:lnTo>
                <a:lnTo>
                  <a:pt x="372" y="196"/>
                </a:lnTo>
                <a:lnTo>
                  <a:pt x="372" y="196"/>
                </a:lnTo>
                <a:close/>
                <a:moveTo>
                  <a:pt x="294" y="32"/>
                </a:moveTo>
                <a:lnTo>
                  <a:pt x="294" y="32"/>
                </a:lnTo>
                <a:lnTo>
                  <a:pt x="288" y="30"/>
                </a:lnTo>
                <a:lnTo>
                  <a:pt x="284" y="30"/>
                </a:lnTo>
                <a:lnTo>
                  <a:pt x="278" y="32"/>
                </a:lnTo>
                <a:lnTo>
                  <a:pt x="276" y="36"/>
                </a:lnTo>
                <a:lnTo>
                  <a:pt x="258" y="68"/>
                </a:lnTo>
                <a:lnTo>
                  <a:pt x="258" y="68"/>
                </a:lnTo>
                <a:lnTo>
                  <a:pt x="256" y="72"/>
                </a:lnTo>
                <a:lnTo>
                  <a:pt x="256" y="78"/>
                </a:lnTo>
                <a:lnTo>
                  <a:pt x="258" y="82"/>
                </a:lnTo>
                <a:lnTo>
                  <a:pt x="262" y="86"/>
                </a:lnTo>
                <a:lnTo>
                  <a:pt x="262" y="86"/>
                </a:lnTo>
                <a:lnTo>
                  <a:pt x="270" y="88"/>
                </a:lnTo>
                <a:lnTo>
                  <a:pt x="270" y="88"/>
                </a:lnTo>
                <a:lnTo>
                  <a:pt x="276" y="86"/>
                </a:lnTo>
                <a:lnTo>
                  <a:pt x="282" y="82"/>
                </a:lnTo>
                <a:lnTo>
                  <a:pt x="300" y="50"/>
                </a:lnTo>
                <a:lnTo>
                  <a:pt x="300" y="50"/>
                </a:lnTo>
                <a:lnTo>
                  <a:pt x="302" y="44"/>
                </a:lnTo>
                <a:lnTo>
                  <a:pt x="300" y="40"/>
                </a:lnTo>
                <a:lnTo>
                  <a:pt x="298" y="34"/>
                </a:lnTo>
                <a:lnTo>
                  <a:pt x="294" y="32"/>
                </a:lnTo>
                <a:lnTo>
                  <a:pt x="294" y="32"/>
                </a:lnTo>
                <a:close/>
                <a:moveTo>
                  <a:pt x="286" y="196"/>
                </a:moveTo>
                <a:lnTo>
                  <a:pt x="286" y="196"/>
                </a:lnTo>
                <a:lnTo>
                  <a:pt x="284" y="216"/>
                </a:lnTo>
                <a:lnTo>
                  <a:pt x="278" y="232"/>
                </a:lnTo>
                <a:lnTo>
                  <a:pt x="272" y="244"/>
                </a:lnTo>
                <a:lnTo>
                  <a:pt x="262" y="256"/>
                </a:lnTo>
                <a:lnTo>
                  <a:pt x="262" y="256"/>
                </a:lnTo>
                <a:lnTo>
                  <a:pt x="252" y="270"/>
                </a:lnTo>
                <a:lnTo>
                  <a:pt x="244" y="288"/>
                </a:lnTo>
                <a:lnTo>
                  <a:pt x="240" y="298"/>
                </a:lnTo>
                <a:lnTo>
                  <a:pt x="238" y="310"/>
                </a:lnTo>
                <a:lnTo>
                  <a:pt x="236" y="322"/>
                </a:lnTo>
                <a:lnTo>
                  <a:pt x="234" y="338"/>
                </a:lnTo>
                <a:lnTo>
                  <a:pt x="234" y="338"/>
                </a:lnTo>
                <a:lnTo>
                  <a:pt x="232" y="344"/>
                </a:lnTo>
                <a:lnTo>
                  <a:pt x="230" y="350"/>
                </a:lnTo>
                <a:lnTo>
                  <a:pt x="224" y="354"/>
                </a:lnTo>
                <a:lnTo>
                  <a:pt x="218" y="354"/>
                </a:lnTo>
                <a:lnTo>
                  <a:pt x="166" y="354"/>
                </a:lnTo>
                <a:lnTo>
                  <a:pt x="166" y="354"/>
                </a:lnTo>
                <a:lnTo>
                  <a:pt x="160" y="354"/>
                </a:lnTo>
                <a:lnTo>
                  <a:pt x="154" y="350"/>
                </a:lnTo>
                <a:lnTo>
                  <a:pt x="152" y="344"/>
                </a:lnTo>
                <a:lnTo>
                  <a:pt x="150" y="338"/>
                </a:lnTo>
                <a:lnTo>
                  <a:pt x="150" y="338"/>
                </a:lnTo>
                <a:lnTo>
                  <a:pt x="148" y="322"/>
                </a:lnTo>
                <a:lnTo>
                  <a:pt x="146" y="310"/>
                </a:lnTo>
                <a:lnTo>
                  <a:pt x="144" y="298"/>
                </a:lnTo>
                <a:lnTo>
                  <a:pt x="140" y="288"/>
                </a:lnTo>
                <a:lnTo>
                  <a:pt x="132" y="270"/>
                </a:lnTo>
                <a:lnTo>
                  <a:pt x="122" y="256"/>
                </a:lnTo>
                <a:lnTo>
                  <a:pt x="122" y="256"/>
                </a:lnTo>
                <a:lnTo>
                  <a:pt x="112" y="244"/>
                </a:lnTo>
                <a:lnTo>
                  <a:pt x="106" y="232"/>
                </a:lnTo>
                <a:lnTo>
                  <a:pt x="100" y="216"/>
                </a:lnTo>
                <a:lnTo>
                  <a:pt x="98" y="196"/>
                </a:lnTo>
                <a:lnTo>
                  <a:pt x="98" y="196"/>
                </a:lnTo>
                <a:lnTo>
                  <a:pt x="100" y="178"/>
                </a:lnTo>
                <a:lnTo>
                  <a:pt x="104" y="160"/>
                </a:lnTo>
                <a:lnTo>
                  <a:pt x="110" y="144"/>
                </a:lnTo>
                <a:lnTo>
                  <a:pt x="120" y="130"/>
                </a:lnTo>
                <a:lnTo>
                  <a:pt x="134" y="118"/>
                </a:lnTo>
                <a:lnTo>
                  <a:pt x="150" y="108"/>
                </a:lnTo>
                <a:lnTo>
                  <a:pt x="170" y="102"/>
                </a:lnTo>
                <a:lnTo>
                  <a:pt x="192" y="98"/>
                </a:lnTo>
                <a:lnTo>
                  <a:pt x="192" y="98"/>
                </a:lnTo>
                <a:lnTo>
                  <a:pt x="214" y="102"/>
                </a:lnTo>
                <a:lnTo>
                  <a:pt x="234" y="108"/>
                </a:lnTo>
                <a:lnTo>
                  <a:pt x="250" y="118"/>
                </a:lnTo>
                <a:lnTo>
                  <a:pt x="264" y="130"/>
                </a:lnTo>
                <a:lnTo>
                  <a:pt x="274" y="144"/>
                </a:lnTo>
                <a:lnTo>
                  <a:pt x="280" y="160"/>
                </a:lnTo>
                <a:lnTo>
                  <a:pt x="284" y="178"/>
                </a:lnTo>
                <a:lnTo>
                  <a:pt x="286" y="196"/>
                </a:lnTo>
                <a:lnTo>
                  <a:pt x="286" y="196"/>
                </a:lnTo>
                <a:close/>
                <a:moveTo>
                  <a:pt x="200" y="138"/>
                </a:moveTo>
                <a:lnTo>
                  <a:pt x="200" y="138"/>
                </a:lnTo>
                <a:lnTo>
                  <a:pt x="198" y="134"/>
                </a:lnTo>
                <a:lnTo>
                  <a:pt x="196" y="130"/>
                </a:lnTo>
                <a:lnTo>
                  <a:pt x="192" y="128"/>
                </a:lnTo>
                <a:lnTo>
                  <a:pt x="190" y="128"/>
                </a:lnTo>
                <a:lnTo>
                  <a:pt x="190" y="128"/>
                </a:lnTo>
                <a:lnTo>
                  <a:pt x="178" y="128"/>
                </a:lnTo>
                <a:lnTo>
                  <a:pt x="166" y="132"/>
                </a:lnTo>
                <a:lnTo>
                  <a:pt x="156" y="136"/>
                </a:lnTo>
                <a:lnTo>
                  <a:pt x="146" y="144"/>
                </a:lnTo>
                <a:lnTo>
                  <a:pt x="136" y="154"/>
                </a:lnTo>
                <a:lnTo>
                  <a:pt x="130" y="164"/>
                </a:lnTo>
                <a:lnTo>
                  <a:pt x="126" y="178"/>
                </a:lnTo>
                <a:lnTo>
                  <a:pt x="124" y="194"/>
                </a:lnTo>
                <a:lnTo>
                  <a:pt x="124" y="194"/>
                </a:lnTo>
                <a:lnTo>
                  <a:pt x="126" y="198"/>
                </a:lnTo>
                <a:lnTo>
                  <a:pt x="128" y="200"/>
                </a:lnTo>
                <a:lnTo>
                  <a:pt x="130" y="204"/>
                </a:lnTo>
                <a:lnTo>
                  <a:pt x="134" y="204"/>
                </a:lnTo>
                <a:lnTo>
                  <a:pt x="134" y="204"/>
                </a:lnTo>
                <a:lnTo>
                  <a:pt x="138" y="204"/>
                </a:lnTo>
                <a:lnTo>
                  <a:pt x="142" y="200"/>
                </a:lnTo>
                <a:lnTo>
                  <a:pt x="144" y="198"/>
                </a:lnTo>
                <a:lnTo>
                  <a:pt x="144" y="194"/>
                </a:lnTo>
                <a:lnTo>
                  <a:pt x="144" y="194"/>
                </a:lnTo>
                <a:lnTo>
                  <a:pt x="146" y="182"/>
                </a:lnTo>
                <a:lnTo>
                  <a:pt x="148" y="172"/>
                </a:lnTo>
                <a:lnTo>
                  <a:pt x="154" y="164"/>
                </a:lnTo>
                <a:lnTo>
                  <a:pt x="160" y="158"/>
                </a:lnTo>
                <a:lnTo>
                  <a:pt x="166" y="154"/>
                </a:lnTo>
                <a:lnTo>
                  <a:pt x="174" y="150"/>
                </a:lnTo>
                <a:lnTo>
                  <a:pt x="182" y="148"/>
                </a:lnTo>
                <a:lnTo>
                  <a:pt x="190" y="148"/>
                </a:lnTo>
                <a:lnTo>
                  <a:pt x="190" y="148"/>
                </a:lnTo>
                <a:lnTo>
                  <a:pt x="192" y="148"/>
                </a:lnTo>
                <a:lnTo>
                  <a:pt x="196" y="144"/>
                </a:lnTo>
                <a:lnTo>
                  <a:pt x="198" y="142"/>
                </a:lnTo>
                <a:lnTo>
                  <a:pt x="200" y="138"/>
                </a:lnTo>
                <a:lnTo>
                  <a:pt x="200" y="138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val 161">
            <a:extLst>
              <a:ext uri="{FF2B5EF4-FFF2-40B4-BE49-F238E27FC236}">
                <a16:creationId xmlns:a16="http://schemas.microsoft.com/office/drawing/2014/main" id="{632FB2C0-9B31-3C80-33B8-A91266FCA42B}"/>
              </a:ext>
            </a:extLst>
          </p:cNvPr>
          <p:cNvSpPr/>
          <p:nvPr/>
        </p:nvSpPr>
        <p:spPr bwMode="ltGray">
          <a:xfrm>
            <a:off x="3800965" y="6099226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4849">
            <a:extLst>
              <a:ext uri="{FF2B5EF4-FFF2-40B4-BE49-F238E27FC236}">
                <a16:creationId xmlns:a16="http://schemas.microsoft.com/office/drawing/2014/main" id="{5B922B04-DD16-49CB-BDBA-2CD8DD661780}"/>
              </a:ext>
            </a:extLst>
          </p:cNvPr>
          <p:cNvSpPr>
            <a:spLocks noEditPoints="1"/>
          </p:cNvSpPr>
          <p:nvPr/>
        </p:nvSpPr>
        <p:spPr bwMode="auto">
          <a:xfrm>
            <a:off x="3905047" y="6263945"/>
            <a:ext cx="394802" cy="319253"/>
          </a:xfrm>
          <a:custGeom>
            <a:avLst/>
            <a:gdLst>
              <a:gd name="T0" fmla="*/ 0 w 324"/>
              <a:gd name="T1" fmla="*/ 136 h 262"/>
              <a:gd name="T2" fmla="*/ 0 w 324"/>
              <a:gd name="T3" fmla="*/ 132 h 262"/>
              <a:gd name="T4" fmla="*/ 6 w 324"/>
              <a:gd name="T5" fmla="*/ 126 h 262"/>
              <a:gd name="T6" fmla="*/ 46 w 324"/>
              <a:gd name="T7" fmla="*/ 126 h 262"/>
              <a:gd name="T8" fmla="*/ 50 w 324"/>
              <a:gd name="T9" fmla="*/ 126 h 262"/>
              <a:gd name="T10" fmla="*/ 56 w 324"/>
              <a:gd name="T11" fmla="*/ 132 h 262"/>
              <a:gd name="T12" fmla="*/ 56 w 324"/>
              <a:gd name="T13" fmla="*/ 212 h 262"/>
              <a:gd name="T14" fmla="*/ 56 w 324"/>
              <a:gd name="T15" fmla="*/ 216 h 262"/>
              <a:gd name="T16" fmla="*/ 50 w 324"/>
              <a:gd name="T17" fmla="*/ 220 h 262"/>
              <a:gd name="T18" fmla="*/ 10 w 324"/>
              <a:gd name="T19" fmla="*/ 222 h 262"/>
              <a:gd name="T20" fmla="*/ 6 w 324"/>
              <a:gd name="T21" fmla="*/ 220 h 262"/>
              <a:gd name="T22" fmla="*/ 0 w 324"/>
              <a:gd name="T23" fmla="*/ 216 h 262"/>
              <a:gd name="T24" fmla="*/ 0 w 324"/>
              <a:gd name="T25" fmla="*/ 212 h 262"/>
              <a:gd name="T26" fmla="*/ 136 w 324"/>
              <a:gd name="T27" fmla="*/ 222 h 262"/>
              <a:gd name="T28" fmla="*/ 140 w 324"/>
              <a:gd name="T29" fmla="*/ 220 h 262"/>
              <a:gd name="T30" fmla="*/ 144 w 324"/>
              <a:gd name="T31" fmla="*/ 216 h 262"/>
              <a:gd name="T32" fmla="*/ 146 w 324"/>
              <a:gd name="T33" fmla="*/ 58 h 262"/>
              <a:gd name="T34" fmla="*/ 144 w 324"/>
              <a:gd name="T35" fmla="*/ 54 h 262"/>
              <a:gd name="T36" fmla="*/ 140 w 324"/>
              <a:gd name="T37" fmla="*/ 50 h 262"/>
              <a:gd name="T38" fmla="*/ 100 w 324"/>
              <a:gd name="T39" fmla="*/ 48 h 262"/>
              <a:gd name="T40" fmla="*/ 96 w 324"/>
              <a:gd name="T41" fmla="*/ 50 h 262"/>
              <a:gd name="T42" fmla="*/ 90 w 324"/>
              <a:gd name="T43" fmla="*/ 54 h 262"/>
              <a:gd name="T44" fmla="*/ 90 w 324"/>
              <a:gd name="T45" fmla="*/ 212 h 262"/>
              <a:gd name="T46" fmla="*/ 90 w 324"/>
              <a:gd name="T47" fmla="*/ 216 h 262"/>
              <a:gd name="T48" fmla="*/ 96 w 324"/>
              <a:gd name="T49" fmla="*/ 220 h 262"/>
              <a:gd name="T50" fmla="*/ 100 w 324"/>
              <a:gd name="T51" fmla="*/ 222 h 262"/>
              <a:gd name="T52" fmla="*/ 224 w 324"/>
              <a:gd name="T53" fmla="*/ 222 h 262"/>
              <a:gd name="T54" fmla="*/ 228 w 324"/>
              <a:gd name="T55" fmla="*/ 220 h 262"/>
              <a:gd name="T56" fmla="*/ 234 w 324"/>
              <a:gd name="T57" fmla="*/ 216 h 262"/>
              <a:gd name="T58" fmla="*/ 234 w 324"/>
              <a:gd name="T59" fmla="*/ 86 h 262"/>
              <a:gd name="T60" fmla="*/ 234 w 324"/>
              <a:gd name="T61" fmla="*/ 82 h 262"/>
              <a:gd name="T62" fmla="*/ 228 w 324"/>
              <a:gd name="T63" fmla="*/ 76 h 262"/>
              <a:gd name="T64" fmla="*/ 188 w 324"/>
              <a:gd name="T65" fmla="*/ 76 h 262"/>
              <a:gd name="T66" fmla="*/ 184 w 324"/>
              <a:gd name="T67" fmla="*/ 76 h 262"/>
              <a:gd name="T68" fmla="*/ 180 w 324"/>
              <a:gd name="T69" fmla="*/ 82 h 262"/>
              <a:gd name="T70" fmla="*/ 178 w 324"/>
              <a:gd name="T71" fmla="*/ 212 h 262"/>
              <a:gd name="T72" fmla="*/ 180 w 324"/>
              <a:gd name="T73" fmla="*/ 216 h 262"/>
              <a:gd name="T74" fmla="*/ 184 w 324"/>
              <a:gd name="T75" fmla="*/ 220 h 262"/>
              <a:gd name="T76" fmla="*/ 188 w 324"/>
              <a:gd name="T77" fmla="*/ 222 h 262"/>
              <a:gd name="T78" fmla="*/ 278 w 324"/>
              <a:gd name="T79" fmla="*/ 0 h 262"/>
              <a:gd name="T80" fmla="*/ 274 w 324"/>
              <a:gd name="T81" fmla="*/ 0 h 262"/>
              <a:gd name="T82" fmla="*/ 268 w 324"/>
              <a:gd name="T83" fmla="*/ 6 h 262"/>
              <a:gd name="T84" fmla="*/ 268 w 324"/>
              <a:gd name="T85" fmla="*/ 212 h 262"/>
              <a:gd name="T86" fmla="*/ 268 w 324"/>
              <a:gd name="T87" fmla="*/ 216 h 262"/>
              <a:gd name="T88" fmla="*/ 274 w 324"/>
              <a:gd name="T89" fmla="*/ 220 h 262"/>
              <a:gd name="T90" fmla="*/ 314 w 324"/>
              <a:gd name="T91" fmla="*/ 222 h 262"/>
              <a:gd name="T92" fmla="*/ 318 w 324"/>
              <a:gd name="T93" fmla="*/ 220 h 262"/>
              <a:gd name="T94" fmla="*/ 324 w 324"/>
              <a:gd name="T95" fmla="*/ 216 h 262"/>
              <a:gd name="T96" fmla="*/ 324 w 324"/>
              <a:gd name="T97" fmla="*/ 10 h 262"/>
              <a:gd name="T98" fmla="*/ 324 w 324"/>
              <a:gd name="T99" fmla="*/ 6 h 262"/>
              <a:gd name="T100" fmla="*/ 318 w 324"/>
              <a:gd name="T101" fmla="*/ 0 h 262"/>
              <a:gd name="T102" fmla="*/ 314 w 324"/>
              <a:gd name="T103" fmla="*/ 0 h 262"/>
              <a:gd name="T104" fmla="*/ 0 w 324"/>
              <a:gd name="T105" fmla="*/ 242 h 262"/>
              <a:gd name="T106" fmla="*/ 324 w 324"/>
              <a:gd name="T107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4" h="262">
                <a:moveTo>
                  <a:pt x="0" y="212"/>
                </a:moveTo>
                <a:lnTo>
                  <a:pt x="0" y="136"/>
                </a:lnTo>
                <a:lnTo>
                  <a:pt x="0" y="136"/>
                </a:lnTo>
                <a:lnTo>
                  <a:pt x="0" y="132"/>
                </a:lnTo>
                <a:lnTo>
                  <a:pt x="2" y="128"/>
                </a:lnTo>
                <a:lnTo>
                  <a:pt x="6" y="126"/>
                </a:lnTo>
                <a:lnTo>
                  <a:pt x="10" y="126"/>
                </a:lnTo>
                <a:lnTo>
                  <a:pt x="46" y="126"/>
                </a:lnTo>
                <a:lnTo>
                  <a:pt x="46" y="126"/>
                </a:lnTo>
                <a:lnTo>
                  <a:pt x="50" y="126"/>
                </a:lnTo>
                <a:lnTo>
                  <a:pt x="54" y="128"/>
                </a:lnTo>
                <a:lnTo>
                  <a:pt x="56" y="132"/>
                </a:lnTo>
                <a:lnTo>
                  <a:pt x="56" y="136"/>
                </a:lnTo>
                <a:lnTo>
                  <a:pt x="56" y="212"/>
                </a:lnTo>
                <a:lnTo>
                  <a:pt x="56" y="212"/>
                </a:lnTo>
                <a:lnTo>
                  <a:pt x="56" y="216"/>
                </a:lnTo>
                <a:lnTo>
                  <a:pt x="54" y="218"/>
                </a:lnTo>
                <a:lnTo>
                  <a:pt x="50" y="220"/>
                </a:lnTo>
                <a:lnTo>
                  <a:pt x="46" y="222"/>
                </a:lnTo>
                <a:lnTo>
                  <a:pt x="10" y="222"/>
                </a:lnTo>
                <a:lnTo>
                  <a:pt x="10" y="222"/>
                </a:lnTo>
                <a:lnTo>
                  <a:pt x="6" y="220"/>
                </a:lnTo>
                <a:lnTo>
                  <a:pt x="2" y="218"/>
                </a:lnTo>
                <a:lnTo>
                  <a:pt x="0" y="216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00" y="222"/>
                </a:moveTo>
                <a:lnTo>
                  <a:pt x="136" y="222"/>
                </a:lnTo>
                <a:lnTo>
                  <a:pt x="136" y="222"/>
                </a:lnTo>
                <a:lnTo>
                  <a:pt x="140" y="220"/>
                </a:lnTo>
                <a:lnTo>
                  <a:pt x="142" y="218"/>
                </a:lnTo>
                <a:lnTo>
                  <a:pt x="144" y="216"/>
                </a:lnTo>
                <a:lnTo>
                  <a:pt x="146" y="212"/>
                </a:lnTo>
                <a:lnTo>
                  <a:pt x="146" y="58"/>
                </a:lnTo>
                <a:lnTo>
                  <a:pt x="146" y="58"/>
                </a:lnTo>
                <a:lnTo>
                  <a:pt x="144" y="54"/>
                </a:lnTo>
                <a:lnTo>
                  <a:pt x="142" y="52"/>
                </a:lnTo>
                <a:lnTo>
                  <a:pt x="140" y="50"/>
                </a:lnTo>
                <a:lnTo>
                  <a:pt x="136" y="48"/>
                </a:lnTo>
                <a:lnTo>
                  <a:pt x="100" y="48"/>
                </a:lnTo>
                <a:lnTo>
                  <a:pt x="100" y="48"/>
                </a:lnTo>
                <a:lnTo>
                  <a:pt x="96" y="50"/>
                </a:lnTo>
                <a:lnTo>
                  <a:pt x="92" y="52"/>
                </a:lnTo>
                <a:lnTo>
                  <a:pt x="90" y="54"/>
                </a:lnTo>
                <a:lnTo>
                  <a:pt x="90" y="58"/>
                </a:lnTo>
                <a:lnTo>
                  <a:pt x="90" y="212"/>
                </a:lnTo>
                <a:lnTo>
                  <a:pt x="90" y="212"/>
                </a:lnTo>
                <a:lnTo>
                  <a:pt x="90" y="216"/>
                </a:lnTo>
                <a:lnTo>
                  <a:pt x="92" y="218"/>
                </a:lnTo>
                <a:lnTo>
                  <a:pt x="96" y="220"/>
                </a:lnTo>
                <a:lnTo>
                  <a:pt x="100" y="222"/>
                </a:lnTo>
                <a:lnTo>
                  <a:pt x="100" y="222"/>
                </a:lnTo>
                <a:close/>
                <a:moveTo>
                  <a:pt x="188" y="222"/>
                </a:moveTo>
                <a:lnTo>
                  <a:pt x="224" y="222"/>
                </a:lnTo>
                <a:lnTo>
                  <a:pt x="224" y="222"/>
                </a:lnTo>
                <a:lnTo>
                  <a:pt x="228" y="220"/>
                </a:lnTo>
                <a:lnTo>
                  <a:pt x="232" y="218"/>
                </a:lnTo>
                <a:lnTo>
                  <a:pt x="234" y="216"/>
                </a:lnTo>
                <a:lnTo>
                  <a:pt x="234" y="212"/>
                </a:lnTo>
                <a:lnTo>
                  <a:pt x="234" y="86"/>
                </a:lnTo>
                <a:lnTo>
                  <a:pt x="234" y="86"/>
                </a:lnTo>
                <a:lnTo>
                  <a:pt x="234" y="82"/>
                </a:lnTo>
                <a:lnTo>
                  <a:pt x="232" y="78"/>
                </a:lnTo>
                <a:lnTo>
                  <a:pt x="228" y="76"/>
                </a:lnTo>
                <a:lnTo>
                  <a:pt x="224" y="76"/>
                </a:lnTo>
                <a:lnTo>
                  <a:pt x="188" y="76"/>
                </a:lnTo>
                <a:lnTo>
                  <a:pt x="188" y="76"/>
                </a:lnTo>
                <a:lnTo>
                  <a:pt x="184" y="76"/>
                </a:lnTo>
                <a:lnTo>
                  <a:pt x="182" y="78"/>
                </a:lnTo>
                <a:lnTo>
                  <a:pt x="180" y="82"/>
                </a:lnTo>
                <a:lnTo>
                  <a:pt x="178" y="86"/>
                </a:lnTo>
                <a:lnTo>
                  <a:pt x="178" y="212"/>
                </a:lnTo>
                <a:lnTo>
                  <a:pt x="178" y="212"/>
                </a:lnTo>
                <a:lnTo>
                  <a:pt x="180" y="216"/>
                </a:lnTo>
                <a:lnTo>
                  <a:pt x="182" y="218"/>
                </a:lnTo>
                <a:lnTo>
                  <a:pt x="184" y="220"/>
                </a:lnTo>
                <a:lnTo>
                  <a:pt x="188" y="222"/>
                </a:lnTo>
                <a:lnTo>
                  <a:pt x="188" y="222"/>
                </a:lnTo>
                <a:close/>
                <a:moveTo>
                  <a:pt x="314" y="0"/>
                </a:moveTo>
                <a:lnTo>
                  <a:pt x="278" y="0"/>
                </a:lnTo>
                <a:lnTo>
                  <a:pt x="278" y="0"/>
                </a:lnTo>
                <a:lnTo>
                  <a:pt x="274" y="0"/>
                </a:lnTo>
                <a:lnTo>
                  <a:pt x="270" y="2"/>
                </a:lnTo>
                <a:lnTo>
                  <a:pt x="268" y="6"/>
                </a:lnTo>
                <a:lnTo>
                  <a:pt x="268" y="10"/>
                </a:lnTo>
                <a:lnTo>
                  <a:pt x="268" y="212"/>
                </a:lnTo>
                <a:lnTo>
                  <a:pt x="268" y="212"/>
                </a:lnTo>
                <a:lnTo>
                  <a:pt x="268" y="216"/>
                </a:lnTo>
                <a:lnTo>
                  <a:pt x="270" y="218"/>
                </a:lnTo>
                <a:lnTo>
                  <a:pt x="274" y="220"/>
                </a:lnTo>
                <a:lnTo>
                  <a:pt x="278" y="222"/>
                </a:lnTo>
                <a:lnTo>
                  <a:pt x="314" y="222"/>
                </a:lnTo>
                <a:lnTo>
                  <a:pt x="314" y="222"/>
                </a:lnTo>
                <a:lnTo>
                  <a:pt x="318" y="220"/>
                </a:lnTo>
                <a:lnTo>
                  <a:pt x="322" y="218"/>
                </a:lnTo>
                <a:lnTo>
                  <a:pt x="324" y="216"/>
                </a:lnTo>
                <a:lnTo>
                  <a:pt x="324" y="212"/>
                </a:lnTo>
                <a:lnTo>
                  <a:pt x="324" y="10"/>
                </a:lnTo>
                <a:lnTo>
                  <a:pt x="324" y="10"/>
                </a:lnTo>
                <a:lnTo>
                  <a:pt x="324" y="6"/>
                </a:lnTo>
                <a:lnTo>
                  <a:pt x="322" y="2"/>
                </a:lnTo>
                <a:lnTo>
                  <a:pt x="318" y="0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24" y="242"/>
                </a:moveTo>
                <a:lnTo>
                  <a:pt x="0" y="242"/>
                </a:lnTo>
                <a:lnTo>
                  <a:pt x="0" y="262"/>
                </a:lnTo>
                <a:lnTo>
                  <a:pt x="324" y="262"/>
                </a:lnTo>
                <a:lnTo>
                  <a:pt x="324" y="242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3D906F9-C87D-3046-DD1F-94721D88F6E1}"/>
              </a:ext>
            </a:extLst>
          </p:cNvPr>
          <p:cNvSpPr txBox="1"/>
          <p:nvPr/>
        </p:nvSpPr>
        <p:spPr>
          <a:xfrm>
            <a:off x="9875051" y="3348117"/>
            <a:ext cx="1302378" cy="6706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Innovadores, eficaces y resilientes</a:t>
            </a:r>
            <a:endParaRPr lang="es-E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F06F217-0AC8-BB22-5D95-69FDE736A04C}"/>
              </a:ext>
            </a:extLst>
          </p:cNvPr>
          <p:cNvSpPr txBox="1"/>
          <p:nvPr/>
        </p:nvSpPr>
        <p:spPr>
          <a:xfrm>
            <a:off x="9906100" y="4860353"/>
            <a:ext cx="1339821" cy="543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chemeClr val="tx1"/>
                </a:solidFill>
              </a:rPr>
              <a:t>Juntos logramos más</a:t>
            </a:r>
          </a:p>
        </p:txBody>
      </p:sp>
      <p:sp>
        <p:nvSpPr>
          <p:cNvPr id="40" name="Oval 318">
            <a:extLst>
              <a:ext uri="{FF2B5EF4-FFF2-40B4-BE49-F238E27FC236}">
                <a16:creationId xmlns:a16="http://schemas.microsoft.com/office/drawing/2014/main" id="{26BA1121-7ADF-B41B-A8BE-4C022D43370F}"/>
              </a:ext>
            </a:extLst>
          </p:cNvPr>
          <p:cNvSpPr/>
          <p:nvPr/>
        </p:nvSpPr>
        <p:spPr bwMode="ltGray">
          <a:xfrm>
            <a:off x="9355913" y="4826987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Freeform 4970">
            <a:extLst>
              <a:ext uri="{FF2B5EF4-FFF2-40B4-BE49-F238E27FC236}">
                <a16:creationId xmlns:a16="http://schemas.microsoft.com/office/drawing/2014/main" id="{202A90DC-0888-AC93-5F08-D2235485C273}"/>
              </a:ext>
            </a:extLst>
          </p:cNvPr>
          <p:cNvSpPr>
            <a:spLocks noEditPoints="1"/>
          </p:cNvSpPr>
          <p:nvPr/>
        </p:nvSpPr>
        <p:spPr bwMode="auto">
          <a:xfrm>
            <a:off x="9410652" y="4907386"/>
            <a:ext cx="496277" cy="472186"/>
          </a:xfrm>
          <a:custGeom>
            <a:avLst/>
            <a:gdLst>
              <a:gd name="T0" fmla="*/ 318 w 412"/>
              <a:gd name="T1" fmla="*/ 358 h 392"/>
              <a:gd name="T2" fmla="*/ 268 w 412"/>
              <a:gd name="T3" fmla="*/ 382 h 392"/>
              <a:gd name="T4" fmla="*/ 234 w 412"/>
              <a:gd name="T5" fmla="*/ 390 h 392"/>
              <a:gd name="T6" fmla="*/ 208 w 412"/>
              <a:gd name="T7" fmla="*/ 392 h 392"/>
              <a:gd name="T8" fmla="*/ 146 w 412"/>
              <a:gd name="T9" fmla="*/ 382 h 392"/>
              <a:gd name="T10" fmla="*/ 92 w 412"/>
              <a:gd name="T11" fmla="*/ 356 h 392"/>
              <a:gd name="T12" fmla="*/ 48 w 412"/>
              <a:gd name="T13" fmla="*/ 316 h 392"/>
              <a:gd name="T14" fmla="*/ 18 w 412"/>
              <a:gd name="T15" fmla="*/ 264 h 392"/>
              <a:gd name="T16" fmla="*/ 2 w 412"/>
              <a:gd name="T17" fmla="*/ 206 h 392"/>
              <a:gd name="T18" fmla="*/ 2 w 412"/>
              <a:gd name="T19" fmla="*/ 172 h 392"/>
              <a:gd name="T20" fmla="*/ 30 w 412"/>
              <a:gd name="T21" fmla="*/ 166 h 392"/>
              <a:gd name="T22" fmla="*/ 182 w 412"/>
              <a:gd name="T23" fmla="*/ 166 h 392"/>
              <a:gd name="T24" fmla="*/ 224 w 412"/>
              <a:gd name="T25" fmla="*/ 180 h 392"/>
              <a:gd name="T26" fmla="*/ 234 w 412"/>
              <a:gd name="T27" fmla="*/ 204 h 392"/>
              <a:gd name="T28" fmla="*/ 256 w 412"/>
              <a:gd name="T29" fmla="*/ 212 h 392"/>
              <a:gd name="T30" fmla="*/ 282 w 412"/>
              <a:gd name="T31" fmla="*/ 240 h 392"/>
              <a:gd name="T32" fmla="*/ 292 w 412"/>
              <a:gd name="T33" fmla="*/ 262 h 392"/>
              <a:gd name="T34" fmla="*/ 314 w 412"/>
              <a:gd name="T35" fmla="*/ 272 h 392"/>
              <a:gd name="T36" fmla="*/ 138 w 412"/>
              <a:gd name="T37" fmla="*/ 140 h 392"/>
              <a:gd name="T38" fmla="*/ 164 w 412"/>
              <a:gd name="T39" fmla="*/ 134 h 392"/>
              <a:gd name="T40" fmla="*/ 196 w 412"/>
              <a:gd name="T41" fmla="*/ 108 h 392"/>
              <a:gd name="T42" fmla="*/ 208 w 412"/>
              <a:gd name="T43" fmla="*/ 70 h 392"/>
              <a:gd name="T44" fmla="*/ 202 w 412"/>
              <a:gd name="T45" fmla="*/ 42 h 392"/>
              <a:gd name="T46" fmla="*/ 176 w 412"/>
              <a:gd name="T47" fmla="*/ 12 h 392"/>
              <a:gd name="T48" fmla="*/ 138 w 412"/>
              <a:gd name="T49" fmla="*/ 0 h 392"/>
              <a:gd name="T50" fmla="*/ 110 w 412"/>
              <a:gd name="T51" fmla="*/ 4 h 392"/>
              <a:gd name="T52" fmla="*/ 80 w 412"/>
              <a:gd name="T53" fmla="*/ 30 h 392"/>
              <a:gd name="T54" fmla="*/ 68 w 412"/>
              <a:gd name="T55" fmla="*/ 70 h 392"/>
              <a:gd name="T56" fmla="*/ 74 w 412"/>
              <a:gd name="T57" fmla="*/ 96 h 392"/>
              <a:gd name="T58" fmla="*/ 98 w 412"/>
              <a:gd name="T59" fmla="*/ 128 h 392"/>
              <a:gd name="T60" fmla="*/ 138 w 412"/>
              <a:gd name="T61" fmla="*/ 140 h 392"/>
              <a:gd name="T62" fmla="*/ 412 w 412"/>
              <a:gd name="T63" fmla="*/ 152 h 392"/>
              <a:gd name="T64" fmla="*/ 408 w 412"/>
              <a:gd name="T65" fmla="*/ 146 h 392"/>
              <a:gd name="T66" fmla="*/ 354 w 412"/>
              <a:gd name="T67" fmla="*/ 142 h 392"/>
              <a:gd name="T68" fmla="*/ 352 w 412"/>
              <a:gd name="T69" fmla="*/ 90 h 392"/>
              <a:gd name="T70" fmla="*/ 344 w 412"/>
              <a:gd name="T71" fmla="*/ 84 h 392"/>
              <a:gd name="T72" fmla="*/ 312 w 412"/>
              <a:gd name="T73" fmla="*/ 84 h 392"/>
              <a:gd name="T74" fmla="*/ 304 w 412"/>
              <a:gd name="T75" fmla="*/ 94 h 392"/>
              <a:gd name="T76" fmla="*/ 256 w 412"/>
              <a:gd name="T77" fmla="*/ 142 h 392"/>
              <a:gd name="T78" fmla="*/ 248 w 412"/>
              <a:gd name="T79" fmla="*/ 148 h 392"/>
              <a:gd name="T80" fmla="*/ 246 w 412"/>
              <a:gd name="T81" fmla="*/ 180 h 392"/>
              <a:gd name="T82" fmla="*/ 252 w 412"/>
              <a:gd name="T83" fmla="*/ 190 h 392"/>
              <a:gd name="T84" fmla="*/ 304 w 412"/>
              <a:gd name="T85" fmla="*/ 240 h 392"/>
              <a:gd name="T86" fmla="*/ 308 w 412"/>
              <a:gd name="T87" fmla="*/ 246 h 392"/>
              <a:gd name="T88" fmla="*/ 344 w 412"/>
              <a:gd name="T89" fmla="*/ 250 h 392"/>
              <a:gd name="T90" fmla="*/ 350 w 412"/>
              <a:gd name="T91" fmla="*/ 246 h 392"/>
              <a:gd name="T92" fmla="*/ 354 w 412"/>
              <a:gd name="T93" fmla="*/ 190 h 392"/>
              <a:gd name="T94" fmla="*/ 406 w 412"/>
              <a:gd name="T95" fmla="*/ 190 h 392"/>
              <a:gd name="T96" fmla="*/ 412 w 412"/>
              <a:gd name="T97" fmla="*/ 18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2" h="392">
                <a:moveTo>
                  <a:pt x="334" y="348"/>
                </a:moveTo>
                <a:lnTo>
                  <a:pt x="334" y="348"/>
                </a:lnTo>
                <a:lnTo>
                  <a:pt x="318" y="358"/>
                </a:lnTo>
                <a:lnTo>
                  <a:pt x="302" y="368"/>
                </a:lnTo>
                <a:lnTo>
                  <a:pt x="286" y="376"/>
                </a:lnTo>
                <a:lnTo>
                  <a:pt x="268" y="382"/>
                </a:lnTo>
                <a:lnTo>
                  <a:pt x="250" y="280"/>
                </a:lnTo>
                <a:lnTo>
                  <a:pt x="232" y="280"/>
                </a:lnTo>
                <a:lnTo>
                  <a:pt x="234" y="390"/>
                </a:lnTo>
                <a:lnTo>
                  <a:pt x="234" y="390"/>
                </a:lnTo>
                <a:lnTo>
                  <a:pt x="208" y="392"/>
                </a:lnTo>
                <a:lnTo>
                  <a:pt x="208" y="392"/>
                </a:lnTo>
                <a:lnTo>
                  <a:pt x="186" y="390"/>
                </a:lnTo>
                <a:lnTo>
                  <a:pt x="166" y="386"/>
                </a:lnTo>
                <a:lnTo>
                  <a:pt x="146" y="382"/>
                </a:lnTo>
                <a:lnTo>
                  <a:pt x="128" y="374"/>
                </a:lnTo>
                <a:lnTo>
                  <a:pt x="110" y="366"/>
                </a:lnTo>
                <a:lnTo>
                  <a:pt x="92" y="356"/>
                </a:lnTo>
                <a:lnTo>
                  <a:pt x="76" y="344"/>
                </a:lnTo>
                <a:lnTo>
                  <a:pt x="62" y="330"/>
                </a:lnTo>
                <a:lnTo>
                  <a:pt x="48" y="316"/>
                </a:lnTo>
                <a:lnTo>
                  <a:pt x="36" y="300"/>
                </a:lnTo>
                <a:lnTo>
                  <a:pt x="26" y="282"/>
                </a:lnTo>
                <a:lnTo>
                  <a:pt x="18" y="264"/>
                </a:lnTo>
                <a:lnTo>
                  <a:pt x="10" y="246"/>
                </a:lnTo>
                <a:lnTo>
                  <a:pt x="6" y="226"/>
                </a:lnTo>
                <a:lnTo>
                  <a:pt x="2" y="206"/>
                </a:lnTo>
                <a:lnTo>
                  <a:pt x="0" y="184"/>
                </a:lnTo>
                <a:lnTo>
                  <a:pt x="0" y="184"/>
                </a:lnTo>
                <a:lnTo>
                  <a:pt x="2" y="172"/>
                </a:lnTo>
                <a:lnTo>
                  <a:pt x="2" y="172"/>
                </a:lnTo>
                <a:lnTo>
                  <a:pt x="16" y="168"/>
                </a:lnTo>
                <a:lnTo>
                  <a:pt x="30" y="166"/>
                </a:lnTo>
                <a:lnTo>
                  <a:pt x="94" y="166"/>
                </a:lnTo>
                <a:lnTo>
                  <a:pt x="138" y="244"/>
                </a:lnTo>
                <a:lnTo>
                  <a:pt x="182" y="166"/>
                </a:lnTo>
                <a:lnTo>
                  <a:pt x="224" y="166"/>
                </a:lnTo>
                <a:lnTo>
                  <a:pt x="224" y="180"/>
                </a:lnTo>
                <a:lnTo>
                  <a:pt x="224" y="180"/>
                </a:lnTo>
                <a:lnTo>
                  <a:pt x="226" y="186"/>
                </a:lnTo>
                <a:lnTo>
                  <a:pt x="228" y="192"/>
                </a:lnTo>
                <a:lnTo>
                  <a:pt x="234" y="204"/>
                </a:lnTo>
                <a:lnTo>
                  <a:pt x="244" y="210"/>
                </a:lnTo>
                <a:lnTo>
                  <a:pt x="250" y="212"/>
                </a:lnTo>
                <a:lnTo>
                  <a:pt x="256" y="212"/>
                </a:lnTo>
                <a:lnTo>
                  <a:pt x="282" y="212"/>
                </a:lnTo>
                <a:lnTo>
                  <a:pt x="282" y="240"/>
                </a:lnTo>
                <a:lnTo>
                  <a:pt x="282" y="240"/>
                </a:lnTo>
                <a:lnTo>
                  <a:pt x="284" y="246"/>
                </a:lnTo>
                <a:lnTo>
                  <a:pt x="286" y="252"/>
                </a:lnTo>
                <a:lnTo>
                  <a:pt x="292" y="262"/>
                </a:lnTo>
                <a:lnTo>
                  <a:pt x="302" y="268"/>
                </a:lnTo>
                <a:lnTo>
                  <a:pt x="308" y="270"/>
                </a:lnTo>
                <a:lnTo>
                  <a:pt x="314" y="272"/>
                </a:lnTo>
                <a:lnTo>
                  <a:pt x="322" y="272"/>
                </a:lnTo>
                <a:lnTo>
                  <a:pt x="334" y="348"/>
                </a:lnTo>
                <a:close/>
                <a:moveTo>
                  <a:pt x="138" y="140"/>
                </a:moveTo>
                <a:lnTo>
                  <a:pt x="138" y="140"/>
                </a:lnTo>
                <a:lnTo>
                  <a:pt x="152" y="138"/>
                </a:lnTo>
                <a:lnTo>
                  <a:pt x="164" y="134"/>
                </a:lnTo>
                <a:lnTo>
                  <a:pt x="176" y="128"/>
                </a:lnTo>
                <a:lnTo>
                  <a:pt x="188" y="118"/>
                </a:lnTo>
                <a:lnTo>
                  <a:pt x="196" y="108"/>
                </a:lnTo>
                <a:lnTo>
                  <a:pt x="202" y="96"/>
                </a:lnTo>
                <a:lnTo>
                  <a:pt x="206" y="84"/>
                </a:lnTo>
                <a:lnTo>
                  <a:pt x="208" y="70"/>
                </a:lnTo>
                <a:lnTo>
                  <a:pt x="208" y="70"/>
                </a:lnTo>
                <a:lnTo>
                  <a:pt x="206" y="54"/>
                </a:lnTo>
                <a:lnTo>
                  <a:pt x="202" y="42"/>
                </a:lnTo>
                <a:lnTo>
                  <a:pt x="196" y="30"/>
                </a:lnTo>
                <a:lnTo>
                  <a:pt x="188" y="20"/>
                </a:lnTo>
                <a:lnTo>
                  <a:pt x="176" y="12"/>
                </a:lnTo>
                <a:lnTo>
                  <a:pt x="164" y="4"/>
                </a:lnTo>
                <a:lnTo>
                  <a:pt x="152" y="0"/>
                </a:lnTo>
                <a:lnTo>
                  <a:pt x="138" y="0"/>
                </a:lnTo>
                <a:lnTo>
                  <a:pt x="138" y="0"/>
                </a:lnTo>
                <a:lnTo>
                  <a:pt x="124" y="0"/>
                </a:lnTo>
                <a:lnTo>
                  <a:pt x="110" y="4"/>
                </a:lnTo>
                <a:lnTo>
                  <a:pt x="98" y="12"/>
                </a:lnTo>
                <a:lnTo>
                  <a:pt x="88" y="20"/>
                </a:lnTo>
                <a:lnTo>
                  <a:pt x="80" y="30"/>
                </a:lnTo>
                <a:lnTo>
                  <a:pt x="74" y="42"/>
                </a:lnTo>
                <a:lnTo>
                  <a:pt x="70" y="54"/>
                </a:lnTo>
                <a:lnTo>
                  <a:pt x="68" y="70"/>
                </a:lnTo>
                <a:lnTo>
                  <a:pt x="68" y="70"/>
                </a:lnTo>
                <a:lnTo>
                  <a:pt x="70" y="84"/>
                </a:lnTo>
                <a:lnTo>
                  <a:pt x="74" y="96"/>
                </a:lnTo>
                <a:lnTo>
                  <a:pt x="80" y="108"/>
                </a:lnTo>
                <a:lnTo>
                  <a:pt x="88" y="118"/>
                </a:lnTo>
                <a:lnTo>
                  <a:pt x="98" y="128"/>
                </a:lnTo>
                <a:lnTo>
                  <a:pt x="110" y="134"/>
                </a:lnTo>
                <a:lnTo>
                  <a:pt x="124" y="138"/>
                </a:lnTo>
                <a:lnTo>
                  <a:pt x="138" y="140"/>
                </a:lnTo>
                <a:lnTo>
                  <a:pt x="138" y="140"/>
                </a:lnTo>
                <a:close/>
                <a:moveTo>
                  <a:pt x="412" y="180"/>
                </a:moveTo>
                <a:lnTo>
                  <a:pt x="412" y="152"/>
                </a:lnTo>
                <a:lnTo>
                  <a:pt x="412" y="152"/>
                </a:lnTo>
                <a:lnTo>
                  <a:pt x="410" y="148"/>
                </a:lnTo>
                <a:lnTo>
                  <a:pt x="408" y="146"/>
                </a:lnTo>
                <a:lnTo>
                  <a:pt x="406" y="144"/>
                </a:lnTo>
                <a:lnTo>
                  <a:pt x="402" y="142"/>
                </a:lnTo>
                <a:lnTo>
                  <a:pt x="354" y="142"/>
                </a:lnTo>
                <a:lnTo>
                  <a:pt x="354" y="94"/>
                </a:lnTo>
                <a:lnTo>
                  <a:pt x="354" y="94"/>
                </a:lnTo>
                <a:lnTo>
                  <a:pt x="352" y="90"/>
                </a:lnTo>
                <a:lnTo>
                  <a:pt x="350" y="86"/>
                </a:lnTo>
                <a:lnTo>
                  <a:pt x="346" y="84"/>
                </a:lnTo>
                <a:lnTo>
                  <a:pt x="344" y="84"/>
                </a:lnTo>
                <a:lnTo>
                  <a:pt x="314" y="84"/>
                </a:lnTo>
                <a:lnTo>
                  <a:pt x="314" y="84"/>
                </a:lnTo>
                <a:lnTo>
                  <a:pt x="312" y="84"/>
                </a:lnTo>
                <a:lnTo>
                  <a:pt x="308" y="86"/>
                </a:lnTo>
                <a:lnTo>
                  <a:pt x="306" y="90"/>
                </a:lnTo>
                <a:lnTo>
                  <a:pt x="304" y="94"/>
                </a:lnTo>
                <a:lnTo>
                  <a:pt x="304" y="142"/>
                </a:lnTo>
                <a:lnTo>
                  <a:pt x="256" y="142"/>
                </a:lnTo>
                <a:lnTo>
                  <a:pt x="256" y="142"/>
                </a:lnTo>
                <a:lnTo>
                  <a:pt x="252" y="144"/>
                </a:lnTo>
                <a:lnTo>
                  <a:pt x="250" y="146"/>
                </a:lnTo>
                <a:lnTo>
                  <a:pt x="248" y="148"/>
                </a:lnTo>
                <a:lnTo>
                  <a:pt x="246" y="152"/>
                </a:lnTo>
                <a:lnTo>
                  <a:pt x="246" y="180"/>
                </a:lnTo>
                <a:lnTo>
                  <a:pt x="246" y="180"/>
                </a:lnTo>
                <a:lnTo>
                  <a:pt x="248" y="184"/>
                </a:lnTo>
                <a:lnTo>
                  <a:pt x="250" y="188"/>
                </a:lnTo>
                <a:lnTo>
                  <a:pt x="252" y="190"/>
                </a:lnTo>
                <a:lnTo>
                  <a:pt x="256" y="190"/>
                </a:lnTo>
                <a:lnTo>
                  <a:pt x="304" y="190"/>
                </a:lnTo>
                <a:lnTo>
                  <a:pt x="304" y="240"/>
                </a:lnTo>
                <a:lnTo>
                  <a:pt x="304" y="240"/>
                </a:lnTo>
                <a:lnTo>
                  <a:pt x="306" y="242"/>
                </a:lnTo>
                <a:lnTo>
                  <a:pt x="308" y="246"/>
                </a:lnTo>
                <a:lnTo>
                  <a:pt x="312" y="248"/>
                </a:lnTo>
                <a:lnTo>
                  <a:pt x="314" y="250"/>
                </a:lnTo>
                <a:lnTo>
                  <a:pt x="344" y="250"/>
                </a:lnTo>
                <a:lnTo>
                  <a:pt x="344" y="250"/>
                </a:lnTo>
                <a:lnTo>
                  <a:pt x="346" y="248"/>
                </a:lnTo>
                <a:lnTo>
                  <a:pt x="350" y="246"/>
                </a:lnTo>
                <a:lnTo>
                  <a:pt x="352" y="242"/>
                </a:lnTo>
                <a:lnTo>
                  <a:pt x="354" y="240"/>
                </a:lnTo>
                <a:lnTo>
                  <a:pt x="354" y="190"/>
                </a:lnTo>
                <a:lnTo>
                  <a:pt x="402" y="190"/>
                </a:lnTo>
                <a:lnTo>
                  <a:pt x="402" y="190"/>
                </a:lnTo>
                <a:lnTo>
                  <a:pt x="406" y="190"/>
                </a:lnTo>
                <a:lnTo>
                  <a:pt x="408" y="188"/>
                </a:lnTo>
                <a:lnTo>
                  <a:pt x="410" y="184"/>
                </a:lnTo>
                <a:lnTo>
                  <a:pt x="412" y="180"/>
                </a:lnTo>
                <a:lnTo>
                  <a:pt x="412" y="180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6FB516D-7F2C-EA1B-4270-04EFD9D185BF}"/>
              </a:ext>
            </a:extLst>
          </p:cNvPr>
          <p:cNvSpPr txBox="1"/>
          <p:nvPr/>
        </p:nvSpPr>
        <p:spPr>
          <a:xfrm>
            <a:off x="9875051" y="1631325"/>
            <a:ext cx="1114938" cy="6706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Referentes para el mercado</a:t>
            </a:r>
            <a:endParaRPr lang="es-E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Oval 338">
            <a:extLst>
              <a:ext uri="{FF2B5EF4-FFF2-40B4-BE49-F238E27FC236}">
                <a16:creationId xmlns:a16="http://schemas.microsoft.com/office/drawing/2014/main" id="{FE4362DA-F370-677E-CD1D-E70C051D9421}"/>
              </a:ext>
            </a:extLst>
          </p:cNvPr>
          <p:cNvSpPr/>
          <p:nvPr/>
        </p:nvSpPr>
        <p:spPr bwMode="ltGray">
          <a:xfrm>
            <a:off x="9258922" y="1796390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Freeform 4959">
            <a:extLst>
              <a:ext uri="{FF2B5EF4-FFF2-40B4-BE49-F238E27FC236}">
                <a16:creationId xmlns:a16="http://schemas.microsoft.com/office/drawing/2014/main" id="{6B925B90-2C6A-7817-3158-4C1AB248FD81}"/>
              </a:ext>
            </a:extLst>
          </p:cNvPr>
          <p:cNvSpPr>
            <a:spLocks noEditPoints="1"/>
          </p:cNvSpPr>
          <p:nvPr/>
        </p:nvSpPr>
        <p:spPr bwMode="auto">
          <a:xfrm>
            <a:off x="9352231" y="1954581"/>
            <a:ext cx="433640" cy="337276"/>
          </a:xfrm>
          <a:custGeom>
            <a:avLst/>
            <a:gdLst>
              <a:gd name="T0" fmla="*/ 348 w 360"/>
              <a:gd name="T1" fmla="*/ 0 h 280"/>
              <a:gd name="T2" fmla="*/ 8 w 360"/>
              <a:gd name="T3" fmla="*/ 0 h 280"/>
              <a:gd name="T4" fmla="*/ 0 w 360"/>
              <a:gd name="T5" fmla="*/ 8 h 280"/>
              <a:gd name="T6" fmla="*/ 8 w 360"/>
              <a:gd name="T7" fmla="*/ 242 h 280"/>
              <a:gd name="T8" fmla="*/ 180 w 360"/>
              <a:gd name="T9" fmla="*/ 280 h 280"/>
              <a:gd name="T10" fmla="*/ 358 w 360"/>
              <a:gd name="T11" fmla="*/ 238 h 280"/>
              <a:gd name="T12" fmla="*/ 360 w 360"/>
              <a:gd name="T13" fmla="*/ 4 h 280"/>
              <a:gd name="T14" fmla="*/ 20 w 360"/>
              <a:gd name="T15" fmla="*/ 224 h 280"/>
              <a:gd name="T16" fmla="*/ 200 w 360"/>
              <a:gd name="T17" fmla="*/ 54 h 280"/>
              <a:gd name="T18" fmla="*/ 334 w 360"/>
              <a:gd name="T19" fmla="*/ 26 h 280"/>
              <a:gd name="T20" fmla="*/ 338 w 360"/>
              <a:gd name="T21" fmla="*/ 36 h 280"/>
              <a:gd name="T22" fmla="*/ 204 w 360"/>
              <a:gd name="T23" fmla="*/ 72 h 280"/>
              <a:gd name="T24" fmla="*/ 196 w 360"/>
              <a:gd name="T25" fmla="*/ 72 h 280"/>
              <a:gd name="T26" fmla="*/ 194 w 360"/>
              <a:gd name="T27" fmla="*/ 58 h 280"/>
              <a:gd name="T28" fmla="*/ 200 w 360"/>
              <a:gd name="T29" fmla="*/ 90 h 280"/>
              <a:gd name="T30" fmla="*/ 270 w 360"/>
              <a:gd name="T31" fmla="*/ 76 h 280"/>
              <a:gd name="T32" fmla="*/ 274 w 360"/>
              <a:gd name="T33" fmla="*/ 86 h 280"/>
              <a:gd name="T34" fmla="*/ 204 w 360"/>
              <a:gd name="T35" fmla="*/ 108 h 280"/>
              <a:gd name="T36" fmla="*/ 196 w 360"/>
              <a:gd name="T37" fmla="*/ 106 h 280"/>
              <a:gd name="T38" fmla="*/ 194 w 360"/>
              <a:gd name="T39" fmla="*/ 94 h 280"/>
              <a:gd name="T40" fmla="*/ 340 w 360"/>
              <a:gd name="T41" fmla="*/ 168 h 280"/>
              <a:gd name="T42" fmla="*/ 336 w 360"/>
              <a:gd name="T43" fmla="*/ 174 h 280"/>
              <a:gd name="T44" fmla="*/ 326 w 360"/>
              <a:gd name="T45" fmla="*/ 172 h 280"/>
              <a:gd name="T46" fmla="*/ 284 w 360"/>
              <a:gd name="T47" fmla="*/ 192 h 280"/>
              <a:gd name="T48" fmla="*/ 210 w 360"/>
              <a:gd name="T49" fmla="*/ 242 h 280"/>
              <a:gd name="T50" fmla="*/ 196 w 360"/>
              <a:gd name="T51" fmla="*/ 246 h 280"/>
              <a:gd name="T52" fmla="*/ 192 w 360"/>
              <a:gd name="T53" fmla="*/ 236 h 280"/>
              <a:gd name="T54" fmla="*/ 234 w 360"/>
              <a:gd name="T55" fmla="*/ 156 h 280"/>
              <a:gd name="T56" fmla="*/ 280 w 360"/>
              <a:gd name="T57" fmla="*/ 170 h 280"/>
              <a:gd name="T58" fmla="*/ 290 w 360"/>
              <a:gd name="T59" fmla="*/ 134 h 280"/>
              <a:gd name="T60" fmla="*/ 298 w 360"/>
              <a:gd name="T61" fmla="*/ 124 h 280"/>
              <a:gd name="T62" fmla="*/ 336 w 360"/>
              <a:gd name="T63" fmla="*/ 124 h 280"/>
              <a:gd name="T64" fmla="*/ 340 w 360"/>
              <a:gd name="T65" fmla="*/ 168 h 280"/>
              <a:gd name="T66" fmla="*/ 46 w 360"/>
              <a:gd name="T67" fmla="*/ 68 h 280"/>
              <a:gd name="T68" fmla="*/ 38 w 360"/>
              <a:gd name="T69" fmla="*/ 60 h 280"/>
              <a:gd name="T70" fmla="*/ 42 w 360"/>
              <a:gd name="T71" fmla="*/ 50 h 280"/>
              <a:gd name="T72" fmla="*/ 140 w 360"/>
              <a:gd name="T73" fmla="*/ 68 h 280"/>
              <a:gd name="T74" fmla="*/ 148 w 360"/>
              <a:gd name="T75" fmla="*/ 80 h 280"/>
              <a:gd name="T76" fmla="*/ 138 w 360"/>
              <a:gd name="T77" fmla="*/ 88 h 280"/>
              <a:gd name="T78" fmla="*/ 70 w 360"/>
              <a:gd name="T79" fmla="*/ 126 h 280"/>
              <a:gd name="T80" fmla="*/ 44 w 360"/>
              <a:gd name="T81" fmla="*/ 142 h 280"/>
              <a:gd name="T82" fmla="*/ 38 w 360"/>
              <a:gd name="T83" fmla="*/ 168 h 280"/>
              <a:gd name="T84" fmla="*/ 50 w 360"/>
              <a:gd name="T85" fmla="*/ 202 h 280"/>
              <a:gd name="T86" fmla="*/ 78 w 360"/>
              <a:gd name="T87" fmla="*/ 218 h 280"/>
              <a:gd name="T88" fmla="*/ 98 w 360"/>
              <a:gd name="T89" fmla="*/ 212 h 280"/>
              <a:gd name="T90" fmla="*/ 116 w 360"/>
              <a:gd name="T91" fmla="*/ 186 h 280"/>
              <a:gd name="T92" fmla="*/ 128 w 360"/>
              <a:gd name="T93" fmla="*/ 166 h 280"/>
              <a:gd name="T94" fmla="*/ 116 w 360"/>
              <a:gd name="T95" fmla="*/ 132 h 280"/>
              <a:gd name="T96" fmla="*/ 88 w 360"/>
              <a:gd name="T97" fmla="*/ 11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8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4717587" y="411201"/>
            <a:ext cx="6692900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Pilares Estratégicos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2022-2027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2" name="object 25">
            <a:extLst>
              <a:ext uri="{FF2B5EF4-FFF2-40B4-BE49-F238E27FC236}">
                <a16:creationId xmlns:a16="http://schemas.microsoft.com/office/drawing/2014/main" id="{12649A3E-D22A-8D0F-7EAC-2114C2296E04}"/>
              </a:ext>
            </a:extLst>
          </p:cNvPr>
          <p:cNvGrpSpPr/>
          <p:nvPr/>
        </p:nvGrpSpPr>
        <p:grpSpPr>
          <a:xfrm>
            <a:off x="2660591" y="1748615"/>
            <a:ext cx="287179" cy="285750"/>
            <a:chOff x="66446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41FEA487-66F8-9730-2B91-349A1648FD29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AD59F4B2-7873-D618-B4D8-A8834B6FD034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5" name="object 28">
            <a:extLst>
              <a:ext uri="{FF2B5EF4-FFF2-40B4-BE49-F238E27FC236}">
                <a16:creationId xmlns:a16="http://schemas.microsoft.com/office/drawing/2014/main" id="{4D705F05-1D48-CA0C-8C09-EDE8BE86C11E}"/>
              </a:ext>
            </a:extLst>
          </p:cNvPr>
          <p:cNvSpPr txBox="1"/>
          <p:nvPr/>
        </p:nvSpPr>
        <p:spPr>
          <a:xfrm>
            <a:off x="2750964" y="1762650"/>
            <a:ext cx="103823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400" b="1" spc="-135" dirty="0">
                <a:solidFill>
                  <a:srgbClr val="FFFFFF"/>
                </a:solidFill>
                <a:cs typeface="Verdana"/>
              </a:rPr>
              <a:t>4</a:t>
            </a:r>
            <a:endParaRPr sz="1400" dirty="0">
              <a:cs typeface="Verdana"/>
            </a:endParaRPr>
          </a:p>
        </p:txBody>
      </p:sp>
      <p:grpSp>
        <p:nvGrpSpPr>
          <p:cNvPr id="6" name="Group 6323">
            <a:extLst>
              <a:ext uri="{FF2B5EF4-FFF2-40B4-BE49-F238E27FC236}">
                <a16:creationId xmlns:a16="http://schemas.microsoft.com/office/drawing/2014/main" id="{F1B98DCB-2B27-F8B6-1177-9A58C9F0A342}"/>
              </a:ext>
            </a:extLst>
          </p:cNvPr>
          <p:cNvGrpSpPr/>
          <p:nvPr/>
        </p:nvGrpSpPr>
        <p:grpSpPr>
          <a:xfrm>
            <a:off x="5898949" y="1681712"/>
            <a:ext cx="612000" cy="612000"/>
            <a:chOff x="8742468" y="4690710"/>
            <a:chExt cx="612000" cy="612000"/>
          </a:xfrm>
          <a:solidFill>
            <a:srgbClr val="7030A0"/>
          </a:solidFill>
        </p:grpSpPr>
        <p:sp>
          <p:nvSpPr>
            <p:cNvPr id="7" name="Oval 162">
              <a:extLst>
                <a:ext uri="{FF2B5EF4-FFF2-40B4-BE49-F238E27FC236}">
                  <a16:creationId xmlns:a16="http://schemas.microsoft.com/office/drawing/2014/main" id="{FDC2E717-3CC9-4945-C0D0-1B97FCCD8F88}"/>
                </a:ext>
              </a:extLst>
            </p:cNvPr>
            <p:cNvSpPr/>
            <p:nvPr/>
          </p:nvSpPr>
          <p:spPr bwMode="ltGray">
            <a:xfrm>
              <a:off x="8742468" y="4690710"/>
              <a:ext cx="612000" cy="612000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" name="Freeform 4850">
              <a:extLst>
                <a:ext uri="{FF2B5EF4-FFF2-40B4-BE49-F238E27FC236}">
                  <a16:creationId xmlns:a16="http://schemas.microsoft.com/office/drawing/2014/main" id="{A34AEF27-6032-09EC-0E1F-C69FFDDD9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3156" y="4770708"/>
              <a:ext cx="489847" cy="497158"/>
            </a:xfrm>
            <a:custGeom>
              <a:avLst/>
              <a:gdLst>
                <a:gd name="T0" fmla="*/ 228 w 402"/>
                <a:gd name="T1" fmla="*/ 272 h 408"/>
                <a:gd name="T2" fmla="*/ 234 w 402"/>
                <a:gd name="T3" fmla="*/ 270 h 408"/>
                <a:gd name="T4" fmla="*/ 238 w 402"/>
                <a:gd name="T5" fmla="*/ 264 h 408"/>
                <a:gd name="T6" fmla="*/ 238 w 402"/>
                <a:gd name="T7" fmla="*/ 258 h 408"/>
                <a:gd name="T8" fmla="*/ 238 w 402"/>
                <a:gd name="T9" fmla="*/ 14 h 408"/>
                <a:gd name="T10" fmla="*/ 238 w 402"/>
                <a:gd name="T11" fmla="*/ 10 h 408"/>
                <a:gd name="T12" fmla="*/ 236 w 402"/>
                <a:gd name="T13" fmla="*/ 2 h 408"/>
                <a:gd name="T14" fmla="*/ 234 w 402"/>
                <a:gd name="T15" fmla="*/ 0 h 408"/>
                <a:gd name="T16" fmla="*/ 226 w 402"/>
                <a:gd name="T17" fmla="*/ 0 h 408"/>
                <a:gd name="T18" fmla="*/ 220 w 402"/>
                <a:gd name="T19" fmla="*/ 4 h 408"/>
                <a:gd name="T20" fmla="*/ 10 w 402"/>
                <a:gd name="T21" fmla="*/ 126 h 408"/>
                <a:gd name="T22" fmla="*/ 6 w 402"/>
                <a:gd name="T23" fmla="*/ 126 h 408"/>
                <a:gd name="T24" fmla="*/ 0 w 402"/>
                <a:gd name="T25" fmla="*/ 132 h 408"/>
                <a:gd name="T26" fmla="*/ 0 w 402"/>
                <a:gd name="T27" fmla="*/ 136 h 408"/>
                <a:gd name="T28" fmla="*/ 2 w 402"/>
                <a:gd name="T29" fmla="*/ 142 h 408"/>
                <a:gd name="T30" fmla="*/ 10 w 402"/>
                <a:gd name="T31" fmla="*/ 146 h 408"/>
                <a:gd name="T32" fmla="*/ 220 w 402"/>
                <a:gd name="T33" fmla="*/ 268 h 408"/>
                <a:gd name="T34" fmla="*/ 224 w 402"/>
                <a:gd name="T35" fmla="*/ 270 h 408"/>
                <a:gd name="T36" fmla="*/ 228 w 402"/>
                <a:gd name="T37" fmla="*/ 272 h 408"/>
                <a:gd name="T38" fmla="*/ 166 w 402"/>
                <a:gd name="T39" fmla="*/ 146 h 408"/>
                <a:gd name="T40" fmla="*/ 156 w 402"/>
                <a:gd name="T41" fmla="*/ 150 h 408"/>
                <a:gd name="T42" fmla="*/ 144 w 402"/>
                <a:gd name="T43" fmla="*/ 146 h 408"/>
                <a:gd name="T44" fmla="*/ 142 w 402"/>
                <a:gd name="T45" fmla="*/ 142 h 408"/>
                <a:gd name="T46" fmla="*/ 142 w 402"/>
                <a:gd name="T47" fmla="*/ 130 h 408"/>
                <a:gd name="T48" fmla="*/ 144 w 402"/>
                <a:gd name="T49" fmla="*/ 124 h 408"/>
                <a:gd name="T50" fmla="*/ 156 w 402"/>
                <a:gd name="T51" fmla="*/ 120 h 408"/>
                <a:gd name="T52" fmla="*/ 166 w 402"/>
                <a:gd name="T53" fmla="*/ 124 h 408"/>
                <a:gd name="T54" fmla="*/ 170 w 402"/>
                <a:gd name="T55" fmla="*/ 130 h 408"/>
                <a:gd name="T56" fmla="*/ 170 w 402"/>
                <a:gd name="T57" fmla="*/ 142 h 408"/>
                <a:gd name="T58" fmla="*/ 166 w 402"/>
                <a:gd name="T59" fmla="*/ 146 h 408"/>
                <a:gd name="T60" fmla="*/ 144 w 402"/>
                <a:gd name="T61" fmla="*/ 184 h 408"/>
                <a:gd name="T62" fmla="*/ 180 w 402"/>
                <a:gd name="T63" fmla="*/ 408 h 408"/>
                <a:gd name="T64" fmla="*/ 156 w 402"/>
                <a:gd name="T65" fmla="*/ 404 h 408"/>
                <a:gd name="T66" fmla="*/ 132 w 402"/>
                <a:gd name="T67" fmla="*/ 398 h 408"/>
                <a:gd name="T68" fmla="*/ 392 w 402"/>
                <a:gd name="T69" fmla="*/ 196 h 408"/>
                <a:gd name="T70" fmla="*/ 402 w 402"/>
                <a:gd name="T71" fmla="*/ 188 h 408"/>
                <a:gd name="T72" fmla="*/ 402 w 402"/>
                <a:gd name="T73" fmla="*/ 184 h 408"/>
                <a:gd name="T74" fmla="*/ 398 w 402"/>
                <a:gd name="T75" fmla="*/ 178 h 408"/>
                <a:gd name="T76" fmla="*/ 314 w 402"/>
                <a:gd name="T77" fmla="*/ 144 h 408"/>
                <a:gd name="T78" fmla="*/ 282 w 402"/>
                <a:gd name="T79" fmla="*/ 62 h 408"/>
                <a:gd name="T80" fmla="*/ 278 w 402"/>
                <a:gd name="T81" fmla="*/ 58 h 408"/>
                <a:gd name="T82" fmla="*/ 270 w 402"/>
                <a:gd name="T83" fmla="*/ 56 h 408"/>
                <a:gd name="T84" fmla="*/ 266 w 402"/>
                <a:gd name="T85" fmla="*/ 58 h 408"/>
                <a:gd name="T86" fmla="*/ 262 w 402"/>
                <a:gd name="T87" fmla="*/ 64 h 408"/>
                <a:gd name="T88" fmla="*/ 278 w 402"/>
                <a:gd name="T89" fmla="*/ 154 h 408"/>
                <a:gd name="T90" fmla="*/ 244 w 402"/>
                <a:gd name="T91" fmla="*/ 230 h 408"/>
                <a:gd name="T92" fmla="*/ 390 w 402"/>
                <a:gd name="T93" fmla="*/ 196 h 408"/>
                <a:gd name="T94" fmla="*/ 392 w 402"/>
                <a:gd name="T95" fmla="*/ 196 h 408"/>
                <a:gd name="T96" fmla="*/ 306 w 402"/>
                <a:gd name="T97" fmla="*/ 168 h 408"/>
                <a:gd name="T98" fmla="*/ 302 w 402"/>
                <a:gd name="T99" fmla="*/ 172 h 408"/>
                <a:gd name="T100" fmla="*/ 294 w 402"/>
                <a:gd name="T101" fmla="*/ 172 h 408"/>
                <a:gd name="T102" fmla="*/ 290 w 402"/>
                <a:gd name="T103" fmla="*/ 168 h 408"/>
                <a:gd name="T104" fmla="*/ 286 w 402"/>
                <a:gd name="T105" fmla="*/ 160 h 408"/>
                <a:gd name="T106" fmla="*/ 290 w 402"/>
                <a:gd name="T107" fmla="*/ 152 h 408"/>
                <a:gd name="T108" fmla="*/ 294 w 402"/>
                <a:gd name="T109" fmla="*/ 150 h 408"/>
                <a:gd name="T110" fmla="*/ 302 w 402"/>
                <a:gd name="T111" fmla="*/ 150 h 408"/>
                <a:gd name="T112" fmla="*/ 306 w 402"/>
                <a:gd name="T113" fmla="*/ 152 h 408"/>
                <a:gd name="T114" fmla="*/ 310 w 402"/>
                <a:gd name="T115" fmla="*/ 160 h 408"/>
                <a:gd name="T116" fmla="*/ 306 w 402"/>
                <a:gd name="T117" fmla="*/ 168 h 408"/>
                <a:gd name="T118" fmla="*/ 286 w 402"/>
                <a:gd name="T119" fmla="*/ 208 h 408"/>
                <a:gd name="T120" fmla="*/ 310 w 402"/>
                <a:gd name="T121" fmla="*/ 192 h 408"/>
                <a:gd name="T122" fmla="*/ 318 w 402"/>
                <a:gd name="T123" fmla="*/ 366 h 408"/>
                <a:gd name="T124" fmla="*/ 276 w 402"/>
                <a:gd name="T125" fmla="*/ 39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2" h="408">
                  <a:moveTo>
                    <a:pt x="228" y="272"/>
                  </a:moveTo>
                  <a:lnTo>
                    <a:pt x="228" y="272"/>
                  </a:lnTo>
                  <a:lnTo>
                    <a:pt x="234" y="270"/>
                  </a:lnTo>
                  <a:lnTo>
                    <a:pt x="234" y="270"/>
                  </a:lnTo>
                  <a:lnTo>
                    <a:pt x="236" y="268"/>
                  </a:lnTo>
                  <a:lnTo>
                    <a:pt x="238" y="264"/>
                  </a:lnTo>
                  <a:lnTo>
                    <a:pt x="238" y="260"/>
                  </a:lnTo>
                  <a:lnTo>
                    <a:pt x="238" y="258"/>
                  </a:lnTo>
                  <a:lnTo>
                    <a:pt x="182" y="13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0"/>
                  </a:lnTo>
                  <a:lnTo>
                    <a:pt x="238" y="6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20" y="4"/>
                  </a:lnTo>
                  <a:lnTo>
                    <a:pt x="142" y="112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6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6" y="144"/>
                  </a:lnTo>
                  <a:lnTo>
                    <a:pt x="10" y="146"/>
                  </a:lnTo>
                  <a:lnTo>
                    <a:pt x="142" y="158"/>
                  </a:lnTo>
                  <a:lnTo>
                    <a:pt x="220" y="268"/>
                  </a:lnTo>
                  <a:lnTo>
                    <a:pt x="220" y="268"/>
                  </a:lnTo>
                  <a:lnTo>
                    <a:pt x="224" y="270"/>
                  </a:lnTo>
                  <a:lnTo>
                    <a:pt x="228" y="272"/>
                  </a:lnTo>
                  <a:lnTo>
                    <a:pt x="228" y="272"/>
                  </a:lnTo>
                  <a:close/>
                  <a:moveTo>
                    <a:pt x="166" y="146"/>
                  </a:moveTo>
                  <a:lnTo>
                    <a:pt x="166" y="146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2" y="142"/>
                  </a:lnTo>
                  <a:lnTo>
                    <a:pt x="140" y="136"/>
                  </a:lnTo>
                  <a:lnTo>
                    <a:pt x="142" y="130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50" y="122"/>
                  </a:lnTo>
                  <a:lnTo>
                    <a:pt x="156" y="120"/>
                  </a:lnTo>
                  <a:lnTo>
                    <a:pt x="162" y="122"/>
                  </a:lnTo>
                  <a:lnTo>
                    <a:pt x="166" y="124"/>
                  </a:lnTo>
                  <a:lnTo>
                    <a:pt x="166" y="124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0" y="142"/>
                  </a:lnTo>
                  <a:lnTo>
                    <a:pt x="166" y="146"/>
                  </a:lnTo>
                  <a:lnTo>
                    <a:pt x="166" y="146"/>
                  </a:lnTo>
                  <a:close/>
                  <a:moveTo>
                    <a:pt x="132" y="398"/>
                  </a:moveTo>
                  <a:lnTo>
                    <a:pt x="144" y="184"/>
                  </a:lnTo>
                  <a:lnTo>
                    <a:pt x="170" y="222"/>
                  </a:lnTo>
                  <a:lnTo>
                    <a:pt x="180" y="408"/>
                  </a:lnTo>
                  <a:lnTo>
                    <a:pt x="180" y="408"/>
                  </a:lnTo>
                  <a:lnTo>
                    <a:pt x="156" y="404"/>
                  </a:lnTo>
                  <a:lnTo>
                    <a:pt x="132" y="398"/>
                  </a:lnTo>
                  <a:lnTo>
                    <a:pt x="132" y="398"/>
                  </a:lnTo>
                  <a:close/>
                  <a:moveTo>
                    <a:pt x="392" y="196"/>
                  </a:moveTo>
                  <a:lnTo>
                    <a:pt x="392" y="196"/>
                  </a:lnTo>
                  <a:lnTo>
                    <a:pt x="398" y="194"/>
                  </a:lnTo>
                  <a:lnTo>
                    <a:pt x="402" y="188"/>
                  </a:lnTo>
                  <a:lnTo>
                    <a:pt x="402" y="188"/>
                  </a:lnTo>
                  <a:lnTo>
                    <a:pt x="402" y="184"/>
                  </a:lnTo>
                  <a:lnTo>
                    <a:pt x="400" y="180"/>
                  </a:lnTo>
                  <a:lnTo>
                    <a:pt x="398" y="178"/>
                  </a:lnTo>
                  <a:lnTo>
                    <a:pt x="396" y="176"/>
                  </a:lnTo>
                  <a:lnTo>
                    <a:pt x="314" y="144"/>
                  </a:lnTo>
                  <a:lnTo>
                    <a:pt x="282" y="62"/>
                  </a:lnTo>
                  <a:lnTo>
                    <a:pt x="282" y="62"/>
                  </a:lnTo>
                  <a:lnTo>
                    <a:pt x="280" y="60"/>
                  </a:lnTo>
                  <a:lnTo>
                    <a:pt x="278" y="58"/>
                  </a:lnTo>
                  <a:lnTo>
                    <a:pt x="274" y="56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66" y="58"/>
                  </a:lnTo>
                  <a:lnTo>
                    <a:pt x="264" y="60"/>
                  </a:lnTo>
                  <a:lnTo>
                    <a:pt x="262" y="64"/>
                  </a:lnTo>
                  <a:lnTo>
                    <a:pt x="262" y="68"/>
                  </a:lnTo>
                  <a:lnTo>
                    <a:pt x="278" y="154"/>
                  </a:lnTo>
                  <a:lnTo>
                    <a:pt x="234" y="208"/>
                  </a:lnTo>
                  <a:lnTo>
                    <a:pt x="244" y="230"/>
                  </a:lnTo>
                  <a:lnTo>
                    <a:pt x="304" y="180"/>
                  </a:lnTo>
                  <a:lnTo>
                    <a:pt x="390" y="196"/>
                  </a:lnTo>
                  <a:lnTo>
                    <a:pt x="390" y="196"/>
                  </a:lnTo>
                  <a:lnTo>
                    <a:pt x="392" y="196"/>
                  </a:lnTo>
                  <a:lnTo>
                    <a:pt x="392" y="196"/>
                  </a:lnTo>
                  <a:close/>
                  <a:moveTo>
                    <a:pt x="306" y="168"/>
                  </a:moveTo>
                  <a:lnTo>
                    <a:pt x="306" y="168"/>
                  </a:lnTo>
                  <a:lnTo>
                    <a:pt x="302" y="172"/>
                  </a:lnTo>
                  <a:lnTo>
                    <a:pt x="298" y="172"/>
                  </a:lnTo>
                  <a:lnTo>
                    <a:pt x="294" y="172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4"/>
                  </a:lnTo>
                  <a:lnTo>
                    <a:pt x="286" y="160"/>
                  </a:lnTo>
                  <a:lnTo>
                    <a:pt x="288" y="15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94" y="150"/>
                  </a:lnTo>
                  <a:lnTo>
                    <a:pt x="298" y="148"/>
                  </a:lnTo>
                  <a:lnTo>
                    <a:pt x="302" y="150"/>
                  </a:lnTo>
                  <a:lnTo>
                    <a:pt x="306" y="152"/>
                  </a:lnTo>
                  <a:lnTo>
                    <a:pt x="306" y="152"/>
                  </a:lnTo>
                  <a:lnTo>
                    <a:pt x="310" y="156"/>
                  </a:lnTo>
                  <a:lnTo>
                    <a:pt x="310" y="160"/>
                  </a:lnTo>
                  <a:lnTo>
                    <a:pt x="310" y="164"/>
                  </a:lnTo>
                  <a:lnTo>
                    <a:pt x="306" y="168"/>
                  </a:lnTo>
                  <a:lnTo>
                    <a:pt x="306" y="168"/>
                  </a:lnTo>
                  <a:close/>
                  <a:moveTo>
                    <a:pt x="286" y="208"/>
                  </a:moveTo>
                  <a:lnTo>
                    <a:pt x="306" y="192"/>
                  </a:lnTo>
                  <a:lnTo>
                    <a:pt x="310" y="192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298" y="380"/>
                  </a:lnTo>
                  <a:lnTo>
                    <a:pt x="276" y="390"/>
                  </a:lnTo>
                  <a:lnTo>
                    <a:pt x="286" y="208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429D98E4-0C94-05A4-D1FA-BB8B221B341A}"/>
              </a:ext>
            </a:extLst>
          </p:cNvPr>
          <p:cNvSpPr txBox="1"/>
          <p:nvPr/>
        </p:nvSpPr>
        <p:spPr>
          <a:xfrm>
            <a:off x="5518748" y="2433837"/>
            <a:ext cx="1559823" cy="2472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5366" marR="3810" indent="-1016318">
              <a:lnSpc>
                <a:spcPct val="118000"/>
              </a:lnSpc>
              <a:spcBef>
                <a:spcPts val="71"/>
              </a:spcBef>
            </a:pPr>
            <a:r>
              <a:rPr lang="es-CO" sz="1400" b="1" dirty="0">
                <a:solidFill>
                  <a:schemeClr val="tx1"/>
                </a:solidFill>
                <a:cs typeface="Verdana"/>
              </a:rPr>
              <a:t>Estrategia ambiental</a:t>
            </a:r>
            <a:endParaRPr sz="1400" dirty="0">
              <a:cs typeface="Verdana"/>
            </a:endParaRPr>
          </a:p>
        </p:txBody>
      </p:sp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3898B4-8333-4048-7DF3-FB383844E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530" y="2671369"/>
            <a:ext cx="7010939" cy="32595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0B20F7-E527-0777-7B4A-18184438AF88}"/>
              </a:ext>
            </a:extLst>
          </p:cNvPr>
          <p:cNvSpPr txBox="1"/>
          <p:nvPr/>
        </p:nvSpPr>
        <p:spPr>
          <a:xfrm>
            <a:off x="2933483" y="6171994"/>
            <a:ext cx="5130554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es-C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Fortalecer el programa “Piensa Verde: Deja tu huella en el planeta.”</a:t>
            </a:r>
            <a:endParaRPr lang="es-E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C4201918-FE0E-FE3C-CD06-4F71F4D09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608" y="1525627"/>
            <a:ext cx="2306981" cy="11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4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262688" y="376998"/>
            <a:ext cx="495300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Nuestra Titularización Social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40 CuadroTexto">
            <a:extLst>
              <a:ext uri="{FF2B5EF4-FFF2-40B4-BE49-F238E27FC236}">
                <a16:creationId xmlns:a16="http://schemas.microsoft.com/office/drawing/2014/main" id="{B17D75E1-4411-405B-167E-4427993EDDA7}"/>
              </a:ext>
            </a:extLst>
          </p:cNvPr>
          <p:cNvSpPr txBox="1"/>
          <p:nvPr/>
        </p:nvSpPr>
        <p:spPr>
          <a:xfrm>
            <a:off x="8941613" y="6589752"/>
            <a:ext cx="2888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Fuente: Bolsa de Valores de Colombia.</a:t>
            </a:r>
            <a:endParaRPr lang="es-CO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5 CuadroTexto">
            <a:extLst>
              <a:ext uri="{FF2B5EF4-FFF2-40B4-BE49-F238E27FC236}">
                <a16:creationId xmlns:a16="http://schemas.microsoft.com/office/drawing/2014/main" id="{82432AF7-8422-567D-DF1F-1519A707CCCC}"/>
              </a:ext>
            </a:extLst>
          </p:cNvPr>
          <p:cNvSpPr txBox="1"/>
          <p:nvPr/>
        </p:nvSpPr>
        <p:spPr>
          <a:xfrm>
            <a:off x="592670" y="1857638"/>
            <a:ext cx="99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Originador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30 CuadroTexto">
            <a:extLst>
              <a:ext uri="{FF2B5EF4-FFF2-40B4-BE49-F238E27FC236}">
                <a16:creationId xmlns:a16="http://schemas.microsoft.com/office/drawing/2014/main" id="{0779D3BD-71C3-25ED-A3EC-45F9B82E6951}"/>
              </a:ext>
            </a:extLst>
          </p:cNvPr>
          <p:cNvSpPr txBox="1"/>
          <p:nvPr/>
        </p:nvSpPr>
        <p:spPr>
          <a:xfrm>
            <a:off x="3251770" y="4686207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5" name="31 CuadroTexto">
            <a:extLst>
              <a:ext uri="{FF2B5EF4-FFF2-40B4-BE49-F238E27FC236}">
                <a16:creationId xmlns:a16="http://schemas.microsoft.com/office/drawing/2014/main" id="{B763E1BF-600F-3BBE-7DDA-4302010E77EE}"/>
              </a:ext>
            </a:extLst>
          </p:cNvPr>
          <p:cNvSpPr txBox="1"/>
          <p:nvPr/>
        </p:nvSpPr>
        <p:spPr>
          <a:xfrm>
            <a:off x="5488521" y="3811721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200" b="1">
                <a:solidFill>
                  <a:srgbClr val="FFFFFF"/>
                </a:solidFill>
              </a:rPr>
              <a:t>10%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7CCCA2-BDB9-D297-43B0-99276D7EF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528" y="2097310"/>
            <a:ext cx="5982572" cy="33767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E9C884-D598-9A1C-BCE4-8C648C0DF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928" y="1686502"/>
            <a:ext cx="1258965" cy="661599"/>
          </a:xfrm>
          <a:prstGeom prst="rect">
            <a:avLst/>
          </a:prstGeom>
        </p:spPr>
      </p:pic>
      <p:sp>
        <p:nvSpPr>
          <p:cNvPr id="8" name="25 CuadroTexto">
            <a:extLst>
              <a:ext uri="{FF2B5EF4-FFF2-40B4-BE49-F238E27FC236}">
                <a16:creationId xmlns:a16="http://schemas.microsoft.com/office/drawing/2014/main" id="{441B0E44-225C-B1D4-6E41-3A6D55C52669}"/>
              </a:ext>
            </a:extLst>
          </p:cNvPr>
          <p:cNvSpPr txBox="1"/>
          <p:nvPr/>
        </p:nvSpPr>
        <p:spPr>
          <a:xfrm>
            <a:off x="592837" y="4367255"/>
            <a:ext cx="1291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Tipo de cartera: 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25 CuadroTexto">
            <a:extLst>
              <a:ext uri="{FF2B5EF4-FFF2-40B4-BE49-F238E27FC236}">
                <a16:creationId xmlns:a16="http://schemas.microsoft.com/office/drawing/2014/main" id="{9BE2BF20-F40B-BFCD-DEDE-45340B4B22A6}"/>
              </a:ext>
            </a:extLst>
          </p:cNvPr>
          <p:cNvSpPr txBox="1"/>
          <p:nvPr/>
        </p:nvSpPr>
        <p:spPr>
          <a:xfrm>
            <a:off x="584359" y="3384193"/>
            <a:ext cx="193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Opinión de Segunda parte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25 CuadroTexto">
            <a:extLst>
              <a:ext uri="{FF2B5EF4-FFF2-40B4-BE49-F238E27FC236}">
                <a16:creationId xmlns:a16="http://schemas.microsoft.com/office/drawing/2014/main" id="{BFF9FE1A-0863-7E7E-5833-3897077A3296}"/>
              </a:ext>
            </a:extLst>
          </p:cNvPr>
          <p:cNvSpPr txBox="1"/>
          <p:nvPr/>
        </p:nvSpPr>
        <p:spPr>
          <a:xfrm>
            <a:off x="592837" y="2482265"/>
            <a:ext cx="1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Calificación Serie A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25 CuadroTexto">
            <a:extLst>
              <a:ext uri="{FF2B5EF4-FFF2-40B4-BE49-F238E27FC236}">
                <a16:creationId xmlns:a16="http://schemas.microsoft.com/office/drawing/2014/main" id="{C0F9A4EA-2CBB-4693-8164-6DA910FE74B4}"/>
              </a:ext>
            </a:extLst>
          </p:cNvPr>
          <p:cNvSpPr txBox="1"/>
          <p:nvPr/>
        </p:nvSpPr>
        <p:spPr>
          <a:xfrm>
            <a:off x="604690" y="4850684"/>
            <a:ext cx="119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Monto Emitido: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36532C2-7A3D-CD56-0782-8C949E329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0695" y="3401755"/>
            <a:ext cx="1225473" cy="383946"/>
          </a:xfrm>
          <a:prstGeom prst="rect">
            <a:avLst/>
          </a:prstGeom>
        </p:spPr>
      </p:pic>
      <p:sp>
        <p:nvSpPr>
          <p:cNvPr id="15" name="25 CuadroTexto">
            <a:extLst>
              <a:ext uri="{FF2B5EF4-FFF2-40B4-BE49-F238E27FC236}">
                <a16:creationId xmlns:a16="http://schemas.microsoft.com/office/drawing/2014/main" id="{5CA3A467-AAA9-D6E3-50CC-496E954B9D8F}"/>
              </a:ext>
            </a:extLst>
          </p:cNvPr>
          <p:cNvSpPr txBox="1"/>
          <p:nvPr/>
        </p:nvSpPr>
        <p:spPr>
          <a:xfrm>
            <a:off x="2401097" y="2558089"/>
            <a:ext cx="105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AAA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9C89021-FBE6-F393-9569-898FB3B91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173" y="2619269"/>
            <a:ext cx="856779" cy="386216"/>
          </a:xfrm>
          <a:prstGeom prst="rect">
            <a:avLst/>
          </a:prstGeom>
        </p:spPr>
      </p:pic>
      <p:sp>
        <p:nvSpPr>
          <p:cNvPr id="17" name="25 CuadroTexto">
            <a:extLst>
              <a:ext uri="{FF2B5EF4-FFF2-40B4-BE49-F238E27FC236}">
                <a16:creationId xmlns:a16="http://schemas.microsoft.com/office/drawing/2014/main" id="{0189D472-2FD7-43EA-E312-0922C9D1144A}"/>
              </a:ext>
            </a:extLst>
          </p:cNvPr>
          <p:cNvSpPr txBox="1"/>
          <p:nvPr/>
        </p:nvSpPr>
        <p:spPr>
          <a:xfrm>
            <a:off x="2401097" y="3393673"/>
            <a:ext cx="105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“Bueno”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25 CuadroTexto">
            <a:extLst>
              <a:ext uri="{FF2B5EF4-FFF2-40B4-BE49-F238E27FC236}">
                <a16:creationId xmlns:a16="http://schemas.microsoft.com/office/drawing/2014/main" id="{D87FEA8B-E256-30A2-07B4-00F532D61294}"/>
              </a:ext>
            </a:extLst>
          </p:cNvPr>
          <p:cNvSpPr txBox="1"/>
          <p:nvPr/>
        </p:nvSpPr>
        <p:spPr>
          <a:xfrm>
            <a:off x="2332508" y="4303329"/>
            <a:ext cx="3416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Crédito hipotecario VIS (100%)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25 CuadroTexto">
            <a:extLst>
              <a:ext uri="{FF2B5EF4-FFF2-40B4-BE49-F238E27FC236}">
                <a16:creationId xmlns:a16="http://schemas.microsoft.com/office/drawing/2014/main" id="{B5FF341D-ADD6-248C-FBE4-9BBAD3CC3AE7}"/>
              </a:ext>
            </a:extLst>
          </p:cNvPr>
          <p:cNvSpPr txBox="1"/>
          <p:nvPr/>
        </p:nvSpPr>
        <p:spPr>
          <a:xfrm>
            <a:off x="627806" y="5496638"/>
            <a:ext cx="1190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Tasa de colocación serie A: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25 CuadroTexto">
            <a:extLst>
              <a:ext uri="{FF2B5EF4-FFF2-40B4-BE49-F238E27FC236}">
                <a16:creationId xmlns:a16="http://schemas.microsoft.com/office/drawing/2014/main" id="{AB83E431-FD7C-11C0-1D1E-23B5DC578973}"/>
              </a:ext>
            </a:extLst>
          </p:cNvPr>
          <p:cNvSpPr txBox="1"/>
          <p:nvPr/>
        </p:nvSpPr>
        <p:spPr>
          <a:xfrm>
            <a:off x="6317445" y="1529301"/>
            <a:ext cx="105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Impacto: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25 CuadroTexto">
            <a:extLst>
              <a:ext uri="{FF2B5EF4-FFF2-40B4-BE49-F238E27FC236}">
                <a16:creationId xmlns:a16="http://schemas.microsoft.com/office/drawing/2014/main" id="{7C717544-35B2-E75D-381E-391B0732B05C}"/>
              </a:ext>
            </a:extLst>
          </p:cNvPr>
          <p:cNvSpPr txBox="1"/>
          <p:nvPr/>
        </p:nvSpPr>
        <p:spPr>
          <a:xfrm>
            <a:off x="2307233" y="4806671"/>
            <a:ext cx="250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123.053.000 UVR (39.769 millones COP)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25 CuadroTexto">
            <a:extLst>
              <a:ext uri="{FF2B5EF4-FFF2-40B4-BE49-F238E27FC236}">
                <a16:creationId xmlns:a16="http://schemas.microsoft.com/office/drawing/2014/main" id="{1E5409AB-3E5B-9B3B-5E3E-F66FE5B90F11}"/>
              </a:ext>
            </a:extLst>
          </p:cNvPr>
          <p:cNvSpPr txBox="1"/>
          <p:nvPr/>
        </p:nvSpPr>
        <p:spPr>
          <a:xfrm>
            <a:off x="2348122" y="5693727"/>
            <a:ext cx="448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7,80% E.A (moneda UVR)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25 CuadroTexto">
            <a:extLst>
              <a:ext uri="{FF2B5EF4-FFF2-40B4-BE49-F238E27FC236}">
                <a16:creationId xmlns:a16="http://schemas.microsoft.com/office/drawing/2014/main" id="{6A94EEC9-6344-FFF1-8B73-1492903A0466}"/>
              </a:ext>
            </a:extLst>
          </p:cNvPr>
          <p:cNvSpPr txBox="1"/>
          <p:nvPr/>
        </p:nvSpPr>
        <p:spPr>
          <a:xfrm>
            <a:off x="604809" y="1202514"/>
            <a:ext cx="193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Fecha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CDA69330-98C1-D0C8-D0AA-62901ABBE1B4}"/>
              </a:ext>
            </a:extLst>
          </p:cNvPr>
          <p:cNvSpPr txBox="1"/>
          <p:nvPr/>
        </p:nvSpPr>
        <p:spPr>
          <a:xfrm>
            <a:off x="2334190" y="1201880"/>
            <a:ext cx="2093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16 diciembre 2022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25 CuadroTexto">
            <a:extLst>
              <a:ext uri="{FF2B5EF4-FFF2-40B4-BE49-F238E27FC236}">
                <a16:creationId xmlns:a16="http://schemas.microsoft.com/office/drawing/2014/main" id="{FD472C54-C303-7012-D239-CC6E201EFB7E}"/>
              </a:ext>
            </a:extLst>
          </p:cNvPr>
          <p:cNvSpPr txBox="1"/>
          <p:nvPr/>
        </p:nvSpPr>
        <p:spPr>
          <a:xfrm>
            <a:off x="616455" y="6357797"/>
            <a:ext cx="193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Número de créditos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419C629B-3E86-D956-8C1B-4FEF700A3589}"/>
              </a:ext>
            </a:extLst>
          </p:cNvPr>
          <p:cNvSpPr txBox="1"/>
          <p:nvPr/>
        </p:nvSpPr>
        <p:spPr>
          <a:xfrm>
            <a:off x="2351314" y="6321674"/>
            <a:ext cx="2093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1.012 créditos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3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027937" y="411201"/>
            <a:ext cx="5382549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Nuestra Estrategia de Sostenibilidad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62DEA4-CCF5-652D-ADA0-2527AD9F8D3D}"/>
              </a:ext>
            </a:extLst>
          </p:cNvPr>
          <p:cNvSpPr/>
          <p:nvPr/>
        </p:nvSpPr>
        <p:spPr>
          <a:xfrm>
            <a:off x="9846656" y="2401847"/>
            <a:ext cx="1610316" cy="2170435"/>
          </a:xfrm>
          <a:prstGeom prst="rect">
            <a:avLst/>
          </a:prstGeom>
          <a:solidFill>
            <a:srgbClr val="0009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56 CuadroTexto">
            <a:extLst>
              <a:ext uri="{FF2B5EF4-FFF2-40B4-BE49-F238E27FC236}">
                <a16:creationId xmlns:a16="http://schemas.microsoft.com/office/drawing/2014/main" id="{51D9659D-889A-F485-E4E1-5D65889D4D02}"/>
              </a:ext>
            </a:extLst>
          </p:cNvPr>
          <p:cNvSpPr txBox="1"/>
          <p:nvPr/>
        </p:nvSpPr>
        <p:spPr>
          <a:xfrm>
            <a:off x="594744" y="1590007"/>
            <a:ext cx="9346969" cy="5616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hangingPunct="0"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lvl="0" algn="just"/>
            <a:endParaRPr lang="es-ES" sz="1450" b="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lvl="0" algn="just"/>
            <a:endParaRPr lang="es-ES" sz="1600" u="sng" dirty="0">
              <a:cs typeface="Arial" panose="020B0604020202020204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CAC6122-D6A2-1D99-CE85-D02A8E5A2CA6}"/>
              </a:ext>
            </a:extLst>
          </p:cNvPr>
          <p:cNvGrpSpPr/>
          <p:nvPr/>
        </p:nvGrpSpPr>
        <p:grpSpPr>
          <a:xfrm>
            <a:off x="3464112" y="975453"/>
            <a:ext cx="5591111" cy="5471346"/>
            <a:chOff x="5611090" y="266564"/>
            <a:chExt cx="6393778" cy="6130300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E1BB59E-00C8-0504-9A4F-1FB934CA6AA1}"/>
                </a:ext>
              </a:extLst>
            </p:cNvPr>
            <p:cNvGrpSpPr/>
            <p:nvPr/>
          </p:nvGrpSpPr>
          <p:grpSpPr>
            <a:xfrm>
              <a:off x="5611090" y="266564"/>
              <a:ext cx="6393778" cy="6130300"/>
              <a:chOff x="2756516" y="202170"/>
              <a:chExt cx="6393778" cy="6130300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D574EAB9-2345-6E88-2015-79BF3FBCE51F}"/>
                  </a:ext>
                </a:extLst>
              </p:cNvPr>
              <p:cNvSpPr/>
              <p:nvPr/>
            </p:nvSpPr>
            <p:spPr>
              <a:xfrm>
                <a:off x="2756516" y="202170"/>
                <a:ext cx="6183225" cy="6130300"/>
              </a:xfrm>
              <a:prstGeom prst="ellipse">
                <a:avLst/>
              </a:prstGeom>
              <a:solidFill>
                <a:srgbClr val="14123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D0A930B2-D6C0-094E-FC67-1132338F53D5}"/>
                  </a:ext>
                </a:extLst>
              </p:cNvPr>
              <p:cNvSpPr/>
              <p:nvPr/>
            </p:nvSpPr>
            <p:spPr>
              <a:xfrm>
                <a:off x="3095972" y="556790"/>
                <a:ext cx="5504313" cy="5421061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F02416CB-B9BA-7F5A-B1E4-80FB0C7260F8}"/>
                  </a:ext>
                </a:extLst>
              </p:cNvPr>
              <p:cNvSpPr/>
              <p:nvPr/>
            </p:nvSpPr>
            <p:spPr>
              <a:xfrm>
                <a:off x="3411501" y="949226"/>
                <a:ext cx="4873254" cy="4636188"/>
              </a:xfrm>
              <a:prstGeom prst="ellipse">
                <a:avLst/>
              </a:prstGeom>
              <a:solidFill>
                <a:srgbClr val="14123A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id="{699F6C76-49AC-D4FE-D6E2-964E5BB8B560}"/>
                  </a:ext>
                </a:extLst>
              </p:cNvPr>
              <p:cNvGrpSpPr/>
              <p:nvPr/>
            </p:nvGrpSpPr>
            <p:grpSpPr>
              <a:xfrm>
                <a:off x="3823771" y="1242963"/>
                <a:ext cx="4048715" cy="4048715"/>
                <a:chOff x="6398710" y="1697107"/>
                <a:chExt cx="4117285" cy="4117285"/>
              </a:xfrm>
            </p:grpSpPr>
            <p:sp>
              <p:nvSpPr>
                <p:cNvPr id="37" name="Elipse 36">
                  <a:extLst>
                    <a:ext uri="{FF2B5EF4-FFF2-40B4-BE49-F238E27FC236}">
                      <a16:creationId xmlns:a16="http://schemas.microsoft.com/office/drawing/2014/main" id="{D36B245D-37ED-1679-3361-4CF15125A339}"/>
                    </a:ext>
                  </a:extLst>
                </p:cNvPr>
                <p:cNvSpPr/>
                <p:nvPr/>
              </p:nvSpPr>
              <p:spPr>
                <a:xfrm>
                  <a:off x="6398710" y="1697107"/>
                  <a:ext cx="4117285" cy="4117285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38" name="Grupo 37">
                  <a:extLst>
                    <a:ext uri="{FF2B5EF4-FFF2-40B4-BE49-F238E27FC236}">
                      <a16:creationId xmlns:a16="http://schemas.microsoft.com/office/drawing/2014/main" id="{34F4319E-F809-552F-05BC-3F2B9A48069B}"/>
                    </a:ext>
                  </a:extLst>
                </p:cNvPr>
                <p:cNvGrpSpPr/>
                <p:nvPr/>
              </p:nvGrpSpPr>
              <p:grpSpPr>
                <a:xfrm>
                  <a:off x="6489888" y="1780824"/>
                  <a:ext cx="3929459" cy="3929459"/>
                  <a:chOff x="6489888" y="1780824"/>
                  <a:chExt cx="3929459" cy="3929459"/>
                </a:xfrm>
              </p:grpSpPr>
              <p:grpSp>
                <p:nvGrpSpPr>
                  <p:cNvPr id="39" name="Grupo 38">
                    <a:extLst>
                      <a:ext uri="{FF2B5EF4-FFF2-40B4-BE49-F238E27FC236}">
                        <a16:creationId xmlns:a16="http://schemas.microsoft.com/office/drawing/2014/main" id="{0FCAB4BE-9C9A-5D89-279A-18CFE974E19E}"/>
                      </a:ext>
                    </a:extLst>
                  </p:cNvPr>
                  <p:cNvGrpSpPr/>
                  <p:nvPr/>
                </p:nvGrpSpPr>
                <p:grpSpPr>
                  <a:xfrm>
                    <a:off x="6489888" y="1780824"/>
                    <a:ext cx="3929459" cy="3929459"/>
                    <a:chOff x="6360093" y="798653"/>
                    <a:chExt cx="5220181" cy="5220181"/>
                  </a:xfrm>
                </p:grpSpPr>
                <p:pic>
                  <p:nvPicPr>
                    <p:cNvPr id="42" name="Imagen 41">
                      <a:extLst>
                        <a:ext uri="{FF2B5EF4-FFF2-40B4-BE49-F238E27FC236}">
                          <a16:creationId xmlns:a16="http://schemas.microsoft.com/office/drawing/2014/main" id="{7125453E-BF21-5A18-82F3-D20A99A017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388" t="30181" r="45297" b="17399"/>
                    <a:stretch/>
                  </p:blipFill>
                  <p:spPr>
                    <a:xfrm>
                      <a:off x="6360093" y="798653"/>
                      <a:ext cx="5220181" cy="5220181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43" name="CuadroTexto 42">
                      <a:extLst>
                        <a:ext uri="{FF2B5EF4-FFF2-40B4-BE49-F238E27FC236}">
                          <a16:creationId xmlns:a16="http://schemas.microsoft.com/office/drawing/2014/main" id="{9D44B05A-7E1A-038E-B0B4-8BEC60DB34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98568" y="1695720"/>
                      <a:ext cx="1556990" cy="633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MX" sz="7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Gobierno corporativo y gestón adecuada de todos los riesgos</a:t>
                      </a:r>
                      <a:endParaRPr lang="es-CO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CuadroTexto 43">
                      <a:extLst>
                        <a:ext uri="{FF2B5EF4-FFF2-40B4-BE49-F238E27FC236}">
                          <a16:creationId xmlns:a16="http://schemas.microsoft.com/office/drawing/2014/main" id="{4C080584-25B2-E775-EB98-92788434F7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71550" y="3254593"/>
                      <a:ext cx="1068017" cy="459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Crecimiento rentable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5" name="CuadroTexto 44">
                      <a:extLst>
                        <a:ext uri="{FF2B5EF4-FFF2-40B4-BE49-F238E27FC236}">
                          <a16:creationId xmlns:a16="http://schemas.microsoft.com/office/drawing/2014/main" id="{6D30E6BF-7E30-01AA-F5CA-3A17464EA3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48486" y="4590326"/>
                      <a:ext cx="1007401" cy="459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Finanzas sostenibles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6" name="CuadroTexto 45">
                      <a:extLst>
                        <a:ext uri="{FF2B5EF4-FFF2-40B4-BE49-F238E27FC236}">
                          <a16:creationId xmlns:a16="http://schemas.microsoft.com/office/drawing/2014/main" id="{6B105C3F-B1BB-2FC9-BB8F-8F74AD969C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16839" y="5333206"/>
                      <a:ext cx="1308724" cy="459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responsable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" name="CuadroTexto 46">
                      <a:extLst>
                        <a:ext uri="{FF2B5EF4-FFF2-40B4-BE49-F238E27FC236}">
                          <a16:creationId xmlns:a16="http://schemas.microsoft.com/office/drawing/2014/main" id="{FEA18684-C0F8-88DC-3B1F-1015E17D65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73850" y="4725803"/>
                      <a:ext cx="1029407" cy="459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Cambio climático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CuadroTexto 47">
                      <a:extLst>
                        <a:ext uri="{FF2B5EF4-FFF2-40B4-BE49-F238E27FC236}">
                          <a16:creationId xmlns:a16="http://schemas.microsoft.com/office/drawing/2014/main" id="{A75E0B0F-44C5-2A7C-4AC4-B7DADE2279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2349" y="3129868"/>
                      <a:ext cx="1053646" cy="459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humanos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" name="CuadroTexto 48">
                      <a:extLst>
                        <a:ext uri="{FF2B5EF4-FFF2-40B4-BE49-F238E27FC236}">
                          <a16:creationId xmlns:a16="http://schemas.microsoft.com/office/drawing/2014/main" id="{68E1D9FF-9A9D-CD10-1C19-BB00F34E8A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37068" y="1776540"/>
                      <a:ext cx="1113789" cy="633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ES" sz="700" b="1" kern="100" dirty="0">
                          <a:solidFill>
                            <a:schemeClr val="bg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Equidad, diversidad e inclusión</a:t>
                      </a:r>
                      <a:endParaRPr lang="es-CO" sz="7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pic>
                  <p:nvPicPr>
                    <p:cNvPr id="50" name="Gráfico 49" descr="Bank contorno">
                      <a:extLst>
                        <a:ext uri="{FF2B5EF4-FFF2-40B4-BE49-F238E27FC236}">
                          <a16:creationId xmlns:a16="http://schemas.microsoft.com/office/drawing/2014/main" id="{B1FF8C12-96D2-0048-3DE5-CC82BA3840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537576" y="1210761"/>
                      <a:ext cx="509978" cy="5099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Gráfico 50" descr="Coins contorno">
                      <a:extLst>
                        <a:ext uri="{FF2B5EF4-FFF2-40B4-BE49-F238E27FC236}">
                          <a16:creationId xmlns:a16="http://schemas.microsoft.com/office/drawing/2014/main" id="{68F40658-AFCA-F023-2633-B640603D12C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437693" y="2558889"/>
                      <a:ext cx="668021" cy="6680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Gráfico 51" descr="Repeat contorno">
                      <a:extLst>
                        <a:ext uri="{FF2B5EF4-FFF2-40B4-BE49-F238E27FC236}">
                          <a16:creationId xmlns:a16="http://schemas.microsoft.com/office/drawing/2014/main" id="{DD33742D-F1A3-2702-D889-3EA82F0F53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113662" y="3991990"/>
                      <a:ext cx="648062" cy="6480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Gráfico 52" descr="Group brainstorm contorno">
                      <a:extLst>
                        <a:ext uri="{FF2B5EF4-FFF2-40B4-BE49-F238E27FC236}">
                          <a16:creationId xmlns:a16="http://schemas.microsoft.com/office/drawing/2014/main" id="{F330C92A-8046-D921-4CFE-11DB18AF3F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21174" y="4772915"/>
                      <a:ext cx="607280" cy="60728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" name="Gráfico 53" descr="Thermometer contorno">
                      <a:extLst>
                        <a:ext uri="{FF2B5EF4-FFF2-40B4-BE49-F238E27FC236}">
                          <a16:creationId xmlns:a16="http://schemas.microsoft.com/office/drawing/2014/main" id="{B495686B-3CB5-43BF-C3D6-F9009C070A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74964" y="4052530"/>
                      <a:ext cx="648062" cy="6480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Gráfico 54" descr="Weights Uneven contorno">
                      <a:extLst>
                        <a:ext uri="{FF2B5EF4-FFF2-40B4-BE49-F238E27FC236}">
                          <a16:creationId xmlns:a16="http://schemas.microsoft.com/office/drawing/2014/main" id="{A714FDA5-FD61-6FA3-1F44-E325436ACA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8215" y="1133117"/>
                      <a:ext cx="648062" cy="64806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56" name="Conector recto 55">
                      <a:extLst>
                        <a:ext uri="{FF2B5EF4-FFF2-40B4-BE49-F238E27FC236}">
                          <a16:creationId xmlns:a16="http://schemas.microsoft.com/office/drawing/2014/main" id="{850A8B7B-CC6C-E4A8-034F-1CED6EF340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883216" y="4466651"/>
                      <a:ext cx="587007" cy="1219807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57" name="Gráfico 56" descr="Gavel contorno">
                      <a:extLst>
                        <a:ext uri="{FF2B5EF4-FFF2-40B4-BE49-F238E27FC236}">
                          <a16:creationId xmlns:a16="http://schemas.microsoft.com/office/drawing/2014/main" id="{527F8051-98E3-A3DD-806E-A655F22F7B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787962" y="2441946"/>
                      <a:ext cx="650292" cy="65029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58" name="Conector recto 57">
                      <a:extLst>
                        <a:ext uri="{FF2B5EF4-FFF2-40B4-BE49-F238E27FC236}">
                          <a16:creationId xmlns:a16="http://schemas.microsoft.com/office/drawing/2014/main" id="{4482F221-4902-C819-541D-82B8EE4468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488238" y="3653442"/>
                      <a:ext cx="1336733" cy="333454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Conector recto 58">
                      <a:extLst>
                        <a:ext uri="{FF2B5EF4-FFF2-40B4-BE49-F238E27FC236}">
                          <a16:creationId xmlns:a16="http://schemas.microsoft.com/office/drawing/2014/main" id="{41B95234-8F61-2E04-3882-7DF15A20E2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970184" y="798653"/>
                      <a:ext cx="54630" cy="1420156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0" name="Picture 2">
                    <a:extLst>
                      <a:ext uri="{FF2B5EF4-FFF2-40B4-BE49-F238E27FC236}">
                        <a16:creationId xmlns:a16="http://schemas.microsoft.com/office/drawing/2014/main" id="{57AC17BB-62FF-A26F-3094-DED8163EBA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33390" y="3203026"/>
                    <a:ext cx="1011747" cy="3673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1" name="CuadroTexto 40">
                    <a:extLst>
                      <a:ext uri="{FF2B5EF4-FFF2-40B4-BE49-F238E27FC236}">
                        <a16:creationId xmlns:a16="http://schemas.microsoft.com/office/drawing/2014/main" id="{2A97D1E1-A4BD-91DE-703D-A0DC3BE111D9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902" y="3587992"/>
                    <a:ext cx="1543640" cy="6694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520"/>
                      </a:lnSpc>
                    </a:pPr>
                    <a:r>
                      <a:rPr lang="es-CO" sz="1200" b="1" spc="-60" dirty="0">
                        <a:solidFill>
                          <a:srgbClr val="14123A"/>
                        </a:solidFill>
                        <a:cs typeface="Calibri Light" panose="020F0302020204030204" pitchFamily="34" charset="0"/>
                      </a:rPr>
                      <a:t>Transformando activos para un futuro sostenible</a:t>
                    </a:r>
                  </a:p>
                </p:txBody>
              </p:sp>
            </p:grpSp>
          </p:grpSp>
          <p:sp>
            <p:nvSpPr>
              <p:cNvPr id="24" name="CuadroTexto 33">
                <a:extLst>
                  <a:ext uri="{FF2B5EF4-FFF2-40B4-BE49-F238E27FC236}">
                    <a16:creationId xmlns:a16="http://schemas.microsoft.com/office/drawing/2014/main" id="{931C1BD1-3BC9-0D7B-552B-50A8168F1353}"/>
                  </a:ext>
                </a:extLst>
              </p:cNvPr>
              <p:cNvSpPr txBox="1"/>
              <p:nvPr/>
            </p:nvSpPr>
            <p:spPr>
              <a:xfrm rot="8540232">
                <a:off x="5983974" y="4375463"/>
                <a:ext cx="2355008" cy="928010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6489398"/>
                  </a:avLst>
                </a:prstTxWarp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200" b="1" dirty="0">
                    <a:solidFill>
                      <a:srgbClr val="00073E"/>
                    </a:solidFill>
                  </a:rPr>
                  <a:t>Gestión grupos</a:t>
                </a:r>
                <a:r>
                  <a:rPr lang="es-MX" sz="1200" b="1" baseline="0" dirty="0">
                    <a:solidFill>
                      <a:srgbClr val="00073E"/>
                    </a:solidFill>
                  </a:rPr>
                  <a:t> de interés</a:t>
                </a:r>
                <a:endParaRPr lang="es-CO" sz="1400" b="1" dirty="0">
                  <a:solidFill>
                    <a:srgbClr val="00073E"/>
                  </a:solidFill>
                </a:endParaRPr>
              </a:p>
            </p:txBody>
          </p:sp>
          <p:sp>
            <p:nvSpPr>
              <p:cNvPr id="25" name="CuadroTexto 49">
                <a:extLst>
                  <a:ext uri="{FF2B5EF4-FFF2-40B4-BE49-F238E27FC236}">
                    <a16:creationId xmlns:a16="http://schemas.microsoft.com/office/drawing/2014/main" id="{62A581F5-BE2B-81AA-E973-75809BBE5D08}"/>
                  </a:ext>
                </a:extLst>
              </p:cNvPr>
              <p:cNvSpPr txBox="1"/>
              <p:nvPr/>
            </p:nvSpPr>
            <p:spPr>
              <a:xfrm rot="13847614">
                <a:off x="3606196" y="3574153"/>
                <a:ext cx="2044200" cy="1159503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11244021"/>
                  </a:avLst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200" b="1" dirty="0">
                    <a:solidFill>
                      <a:srgbClr val="F8E3E2"/>
                    </a:solidFill>
                  </a:rPr>
                  <a:t>Respetuosa con el</a:t>
                </a:r>
              </a:p>
              <a:p>
                <a:pPr algn="ctr"/>
                <a:r>
                  <a:rPr lang="es-MX" sz="1200" b="1" dirty="0">
                    <a:solidFill>
                      <a:srgbClr val="F8E3E2"/>
                    </a:solidFill>
                  </a:rPr>
                  <a:t> medio ambiente</a:t>
                </a:r>
                <a:endParaRPr lang="es-CO" sz="1400" b="1" dirty="0">
                  <a:solidFill>
                    <a:srgbClr val="F8E3E2"/>
                  </a:solidFill>
                </a:endParaRPr>
              </a:p>
            </p:txBody>
          </p:sp>
          <p:sp>
            <p:nvSpPr>
              <p:cNvPr id="26" name="CuadroTexto 34">
                <a:extLst>
                  <a:ext uri="{FF2B5EF4-FFF2-40B4-BE49-F238E27FC236}">
                    <a16:creationId xmlns:a16="http://schemas.microsoft.com/office/drawing/2014/main" id="{855EFA32-BA6F-BAD4-6B2D-EFC7E65A9D5D}"/>
                  </a:ext>
                </a:extLst>
              </p:cNvPr>
              <p:cNvSpPr txBox="1"/>
              <p:nvPr/>
            </p:nvSpPr>
            <p:spPr>
              <a:xfrm rot="16860131">
                <a:off x="2682267" y="2238299"/>
                <a:ext cx="2531608" cy="1320215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13241537"/>
                  </a:avLst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b="1" dirty="0">
                    <a:solidFill>
                      <a:srgbClr val="161D4B"/>
                    </a:solidFill>
                  </a:rPr>
                  <a:t>Transparencia y divulgación</a:t>
                </a:r>
                <a:endParaRPr lang="es-CO" sz="1200" b="1" dirty="0">
                  <a:solidFill>
                    <a:srgbClr val="161D4B"/>
                  </a:solidFill>
                </a:endParaRPr>
              </a:p>
            </p:txBody>
          </p:sp>
          <p:sp>
            <p:nvSpPr>
              <p:cNvPr id="27" name="CuadroTexto 43">
                <a:extLst>
                  <a:ext uri="{FF2B5EF4-FFF2-40B4-BE49-F238E27FC236}">
                    <a16:creationId xmlns:a16="http://schemas.microsoft.com/office/drawing/2014/main" id="{AA15793B-9AF1-E3C8-B05E-288F638BE05A}"/>
                  </a:ext>
                </a:extLst>
              </p:cNvPr>
              <p:cNvSpPr txBox="1"/>
              <p:nvPr/>
            </p:nvSpPr>
            <p:spPr>
              <a:xfrm rot="18599680">
                <a:off x="3520637" y="1605139"/>
                <a:ext cx="2463108" cy="1450911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6820532"/>
                  </a:avLst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200" b="1" dirty="0">
                    <a:solidFill>
                      <a:srgbClr val="F8E3E2"/>
                    </a:solidFill>
                  </a:rPr>
                  <a:t>Justa y equitativa</a:t>
                </a:r>
                <a:endParaRPr lang="es-CO" sz="1200" b="1" dirty="0">
                  <a:solidFill>
                    <a:srgbClr val="F8E3E2"/>
                  </a:solidFill>
                </a:endParaRPr>
              </a:p>
            </p:txBody>
          </p:sp>
          <p:sp>
            <p:nvSpPr>
              <p:cNvPr id="28" name="CuadroTexto 39">
                <a:extLst>
                  <a:ext uri="{FF2B5EF4-FFF2-40B4-BE49-F238E27FC236}">
                    <a16:creationId xmlns:a16="http://schemas.microsoft.com/office/drawing/2014/main" id="{093FC9D6-3BA7-41C4-3442-A4845181531F}"/>
                  </a:ext>
                </a:extLst>
              </p:cNvPr>
              <p:cNvSpPr txBox="1"/>
              <p:nvPr/>
            </p:nvSpPr>
            <p:spPr>
              <a:xfrm rot="6283951">
                <a:off x="6900214" y="3300263"/>
                <a:ext cx="1331862" cy="869704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9382940"/>
                  </a:avLst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200" b="1" dirty="0">
                    <a:solidFill>
                      <a:srgbClr val="F8E3E2"/>
                    </a:solidFill>
                  </a:rPr>
                  <a:t>Próspera</a:t>
                </a:r>
                <a:endParaRPr lang="es-CO" sz="1200" b="1" dirty="0">
                  <a:solidFill>
                    <a:srgbClr val="F8E3E2"/>
                  </a:solidFill>
                </a:endParaRP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3A1E0AC-0FEF-2449-DAF1-7A67A576A22B}"/>
                  </a:ext>
                </a:extLst>
              </p:cNvPr>
              <p:cNvSpPr txBox="1"/>
              <p:nvPr/>
            </p:nvSpPr>
            <p:spPr>
              <a:xfrm>
                <a:off x="5315170" y="6016187"/>
                <a:ext cx="12506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200" b="1" dirty="0">
                    <a:solidFill>
                      <a:schemeClr val="bg1"/>
                    </a:solidFill>
                  </a:rPr>
                  <a:t>Íntegra</a:t>
                </a:r>
                <a:endParaRPr lang="es-CO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riángulo isósceles 9">
                <a:extLst>
                  <a:ext uri="{FF2B5EF4-FFF2-40B4-BE49-F238E27FC236}">
                    <a16:creationId xmlns:a16="http://schemas.microsoft.com/office/drawing/2014/main" id="{D658A9A9-521B-5B0A-2565-C029BC387400}"/>
                  </a:ext>
                </a:extLst>
              </p:cNvPr>
              <p:cNvSpPr/>
              <p:nvPr/>
            </p:nvSpPr>
            <p:spPr>
              <a:xfrm rot="10577438">
                <a:off x="8466219" y="3096278"/>
                <a:ext cx="684075" cy="429575"/>
              </a:xfrm>
              <a:prstGeom prst="triangle">
                <a:avLst/>
              </a:prstGeom>
              <a:solidFill>
                <a:srgbClr val="14123A"/>
              </a:solidFill>
              <a:ln>
                <a:solidFill>
                  <a:srgbClr val="161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11E52C6-DBB0-0EEC-9DEC-CB1EABCC3605}"/>
                  </a:ext>
                </a:extLst>
              </p:cNvPr>
              <p:cNvCxnSpPr>
                <a:cxnSpLocks/>
                <a:stCxn id="22" idx="0"/>
              </p:cNvCxnSpPr>
              <p:nvPr/>
            </p:nvCxnSpPr>
            <p:spPr>
              <a:xfrm flipH="1">
                <a:off x="5845440" y="949226"/>
                <a:ext cx="2688" cy="142727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3273EA5F-1786-94FE-1780-BDB26DE8DF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11494" y="4059729"/>
                <a:ext cx="732447" cy="161999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id="{913B05C3-0CAA-E362-46ED-6C44E9172E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11501" y="3438422"/>
                <a:ext cx="1566009" cy="36245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riángulo isósceles 9">
                <a:extLst>
                  <a:ext uri="{FF2B5EF4-FFF2-40B4-BE49-F238E27FC236}">
                    <a16:creationId xmlns:a16="http://schemas.microsoft.com/office/drawing/2014/main" id="{FB05D618-B8DE-F8BD-5407-83DBA91FDC41}"/>
                  </a:ext>
                </a:extLst>
              </p:cNvPr>
              <p:cNvSpPr/>
              <p:nvPr/>
            </p:nvSpPr>
            <p:spPr>
              <a:xfrm rot="19430368">
                <a:off x="3362119" y="5025703"/>
                <a:ext cx="684075" cy="429575"/>
              </a:xfrm>
              <a:prstGeom prst="triangle">
                <a:avLst/>
              </a:prstGeom>
              <a:solidFill>
                <a:srgbClr val="14123A"/>
              </a:solidFill>
              <a:ln>
                <a:solidFill>
                  <a:srgbClr val="161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35" name="Triángulo isósceles 9">
                <a:extLst>
                  <a:ext uri="{FF2B5EF4-FFF2-40B4-BE49-F238E27FC236}">
                    <a16:creationId xmlns:a16="http://schemas.microsoft.com/office/drawing/2014/main" id="{5CE5F98E-476B-D178-CAF0-DCEC36AEB93E}"/>
                  </a:ext>
                </a:extLst>
              </p:cNvPr>
              <p:cNvSpPr/>
              <p:nvPr/>
            </p:nvSpPr>
            <p:spPr>
              <a:xfrm rot="1541011">
                <a:off x="3147523" y="1366784"/>
                <a:ext cx="684075" cy="429575"/>
              </a:xfrm>
              <a:prstGeom prst="triangle">
                <a:avLst/>
              </a:prstGeom>
              <a:solidFill>
                <a:srgbClr val="14123A"/>
              </a:solidFill>
              <a:ln>
                <a:solidFill>
                  <a:srgbClr val="161D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O"/>
              </a:p>
            </p:txBody>
          </p:sp>
          <p:sp>
            <p:nvSpPr>
              <p:cNvPr id="36" name="CuadroTexto 34">
                <a:extLst>
                  <a:ext uri="{FF2B5EF4-FFF2-40B4-BE49-F238E27FC236}">
                    <a16:creationId xmlns:a16="http://schemas.microsoft.com/office/drawing/2014/main" id="{9438C0CC-DDAA-88AF-2BB0-66B3A6317389}"/>
                  </a:ext>
                </a:extLst>
              </p:cNvPr>
              <p:cNvSpPr txBox="1"/>
              <p:nvPr/>
            </p:nvSpPr>
            <p:spPr>
              <a:xfrm rot="2844476">
                <a:off x="5919541" y="1367718"/>
                <a:ext cx="2657715" cy="1296931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>
                    <a:gd name="adj" fmla="val 11875069"/>
                  </a:avLst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b="1" dirty="0">
                    <a:solidFill>
                      <a:srgbClr val="161D4B"/>
                    </a:solidFill>
                  </a:rPr>
                  <a:t>Ética, integridad y anticorrupción</a:t>
                </a:r>
                <a:endParaRPr lang="es-CO" sz="1200" b="1" dirty="0">
                  <a:solidFill>
                    <a:srgbClr val="161D4B"/>
                  </a:solidFill>
                </a:endParaRPr>
              </a:p>
            </p:txBody>
          </p:sp>
        </p:grpSp>
        <p:pic>
          <p:nvPicPr>
            <p:cNvPr id="19" name="Gráfico 18" descr="Weights Uneven contorno">
              <a:extLst>
                <a:ext uri="{FF2B5EF4-FFF2-40B4-BE49-F238E27FC236}">
                  <a16:creationId xmlns:a16="http://schemas.microsoft.com/office/drawing/2014/main" id="{416042BB-5935-DF3D-B7A7-757518126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965751" y="1630005"/>
              <a:ext cx="486343" cy="486343"/>
            </a:xfrm>
            <a:prstGeom prst="rect">
              <a:avLst/>
            </a:prstGeom>
          </p:spPr>
        </p:pic>
      </p:grpSp>
      <p:sp>
        <p:nvSpPr>
          <p:cNvPr id="60" name="Google Shape;153;p9">
            <a:extLst>
              <a:ext uri="{FF2B5EF4-FFF2-40B4-BE49-F238E27FC236}">
                <a16:creationId xmlns:a16="http://schemas.microsoft.com/office/drawing/2014/main" id="{C1939D52-6AA9-8D57-A331-1521C43B6447}"/>
              </a:ext>
            </a:extLst>
          </p:cNvPr>
          <p:cNvSpPr txBox="1"/>
          <p:nvPr/>
        </p:nvSpPr>
        <p:spPr>
          <a:xfrm>
            <a:off x="302115" y="3139593"/>
            <a:ext cx="2715371" cy="1120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entury Gothic"/>
              <a:buNone/>
            </a:pPr>
            <a:r>
              <a:rPr lang="es-MX" sz="2400" b="1" i="0" u="none" strike="noStrike" cap="none" dirty="0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Transformando activos para un futuro sostenible</a:t>
            </a:r>
            <a:endParaRPr sz="1400" b="0" i="0" u="none" strike="noStrike" cap="none" dirty="0">
              <a:solidFill>
                <a:srgbClr val="0007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72D0DE32-926F-A35A-5851-807C1C859F5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2828" y="1736768"/>
            <a:ext cx="2269806" cy="1156156"/>
          </a:xfrm>
          <a:prstGeom prst="rect">
            <a:avLst/>
          </a:prstGeom>
        </p:spPr>
      </p:pic>
      <p:pic>
        <p:nvPicPr>
          <p:cNvPr id="62" name="Imagen 61" descr="Objetivo de Desarrollo Sostenible 13 - Wikipedia, la enciclopedia libre">
            <a:extLst>
              <a:ext uri="{FF2B5EF4-FFF2-40B4-BE49-F238E27FC236}">
                <a16:creationId xmlns:a16="http://schemas.microsoft.com/office/drawing/2014/main" id="{746EA7D0-65B7-1587-0E26-B1E46E82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84" y="6248392"/>
            <a:ext cx="454812" cy="4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n 62" descr="Objetivo de Desarrollo Sostenible 5 - Wikipedia, la enciclopedia libre">
            <a:extLst>
              <a:ext uri="{FF2B5EF4-FFF2-40B4-BE49-F238E27FC236}">
                <a16:creationId xmlns:a16="http://schemas.microsoft.com/office/drawing/2014/main" id="{239419BA-B269-EA9E-EF09-6AD66D47D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5" y="5665843"/>
            <a:ext cx="454812" cy="4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n 63" descr="Objetivo de Desarrollo Sostenible 8 - Wikipedia, la enciclopedia libre">
            <a:extLst>
              <a:ext uri="{FF2B5EF4-FFF2-40B4-BE49-F238E27FC236}">
                <a16:creationId xmlns:a16="http://schemas.microsoft.com/office/drawing/2014/main" id="{A188B04C-458D-2861-96CA-7078184E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39" y="5662728"/>
            <a:ext cx="463312" cy="4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n 64" descr="Objetivo de Desarrollo Sostenible 11 - Wikipedia, la enciclopedia libre">
            <a:extLst>
              <a:ext uri="{FF2B5EF4-FFF2-40B4-BE49-F238E27FC236}">
                <a16:creationId xmlns:a16="http://schemas.microsoft.com/office/drawing/2014/main" id="{3F7BE953-77F4-557C-8686-CDA79172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35" y="5655741"/>
            <a:ext cx="460479" cy="44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agen 65" descr="Objetivo de Desarrollo Sostenible 12 - Wikipedia, la enciclopedia libre">
            <a:extLst>
              <a:ext uri="{FF2B5EF4-FFF2-40B4-BE49-F238E27FC236}">
                <a16:creationId xmlns:a16="http://schemas.microsoft.com/office/drawing/2014/main" id="{BC836A6C-5B56-458A-D965-6381F7686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2" y="6250521"/>
            <a:ext cx="467563" cy="44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n 66" descr="Objetivo de Desarrollo Sostenible 9 - Wikipedia, la enciclopedia libre">
            <a:extLst>
              <a:ext uri="{FF2B5EF4-FFF2-40B4-BE49-F238E27FC236}">
                <a16:creationId xmlns:a16="http://schemas.microsoft.com/office/drawing/2014/main" id="{6E9B5F64-D0B3-AF8E-DD91-03B11A69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24" y="5657158"/>
            <a:ext cx="457644" cy="4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n 67" descr="Objetivo de Desarrollo Sostenible 10 - Wikipedia, la enciclopedia libre">
            <a:extLst>
              <a:ext uri="{FF2B5EF4-FFF2-40B4-BE49-F238E27FC236}">
                <a16:creationId xmlns:a16="http://schemas.microsoft.com/office/drawing/2014/main" id="{65F374C0-6EEE-B6A5-B03F-62B3D33D3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93" y="5658333"/>
            <a:ext cx="460478" cy="4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 descr="Objetivo de Desarrollo Sostenible 17 - Wikipedia, la enciclopedia libre">
            <a:extLst>
              <a:ext uri="{FF2B5EF4-FFF2-40B4-BE49-F238E27FC236}">
                <a16:creationId xmlns:a16="http://schemas.microsoft.com/office/drawing/2014/main" id="{07BC13B9-7495-8846-7440-12FE824C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60" y="6237769"/>
            <a:ext cx="459062" cy="4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1" descr="Objetivo de Desarrollo Sostenible 16 - Wikipedia, la enciclopedia libre">
            <a:extLst>
              <a:ext uri="{FF2B5EF4-FFF2-40B4-BE49-F238E27FC236}">
                <a16:creationId xmlns:a16="http://schemas.microsoft.com/office/drawing/2014/main" id="{376C0456-2682-0565-A285-D31715B3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26" y="6247435"/>
            <a:ext cx="453326" cy="4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Google Shape;153;p9">
            <a:extLst>
              <a:ext uri="{FF2B5EF4-FFF2-40B4-BE49-F238E27FC236}">
                <a16:creationId xmlns:a16="http://schemas.microsoft.com/office/drawing/2014/main" id="{D90F0797-C221-8E03-73D2-210D430DECFA}"/>
              </a:ext>
            </a:extLst>
          </p:cNvPr>
          <p:cNvSpPr txBox="1"/>
          <p:nvPr/>
        </p:nvSpPr>
        <p:spPr>
          <a:xfrm>
            <a:off x="9307880" y="1860430"/>
            <a:ext cx="2710854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entury Gothic"/>
              <a:buNone/>
            </a:pPr>
            <a:r>
              <a:rPr lang="es-MX" sz="1600" b="1" dirty="0">
                <a:solidFill>
                  <a:srgbClr val="00073E"/>
                </a:solidFill>
                <a:latin typeface="Century Gothic"/>
                <a:ea typeface="Arial"/>
                <a:cs typeface="Arial"/>
                <a:sym typeface="Century Gothic"/>
              </a:rPr>
              <a:t>Partes interesadas</a:t>
            </a:r>
            <a:endParaRPr sz="1050" b="0" i="0" u="none" strike="noStrike" cap="none" dirty="0">
              <a:solidFill>
                <a:srgbClr val="0007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BE172853-A321-FD56-80FD-FD0B3630F9E1}"/>
              </a:ext>
            </a:extLst>
          </p:cNvPr>
          <p:cNvSpPr txBox="1"/>
          <p:nvPr/>
        </p:nvSpPr>
        <p:spPr>
          <a:xfrm>
            <a:off x="9982389" y="2519085"/>
            <a:ext cx="1393730" cy="19543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bg1"/>
                </a:solidFill>
              </a:rPr>
              <a:t>Colaboradores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bg1"/>
                </a:solidFill>
              </a:rPr>
              <a:t>Accionistas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bg1"/>
                </a:solidFill>
              </a:rPr>
              <a:t>Junta Directiva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bg1"/>
                </a:solidFill>
              </a:rPr>
              <a:t>Inversionistas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bg1"/>
                </a:solidFill>
              </a:rPr>
              <a:t>Originadores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bg1"/>
                </a:solidFill>
              </a:rPr>
              <a:t>Autoridades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bg1"/>
                </a:solidFill>
              </a:rPr>
              <a:t>Agentes colocadores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bg1"/>
                </a:solidFill>
              </a:rPr>
              <a:t>Proveedores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bg1"/>
                </a:solidFill>
              </a:rPr>
              <a:t>Calificadoras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bg1"/>
                </a:solidFill>
              </a:rPr>
              <a:t>Arrendatarios</a:t>
            </a:r>
          </a:p>
        </p:txBody>
      </p:sp>
    </p:spTree>
    <p:extLst>
      <p:ext uri="{BB962C8B-B14F-4D97-AF65-F5344CB8AC3E}">
        <p14:creationId xmlns:p14="http://schemas.microsoft.com/office/powerpoint/2010/main" val="370701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766560" y="334136"/>
            <a:ext cx="493591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Colombiana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8890EE-3515-192D-9D42-57BCE6AD02AC}"/>
              </a:ext>
            </a:extLst>
          </p:cNvPr>
          <p:cNvSpPr txBox="1"/>
          <p:nvPr/>
        </p:nvSpPr>
        <p:spPr>
          <a:xfrm>
            <a:off x="5870575" y="2481438"/>
            <a:ext cx="5914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Conectar las necesidades de financiación de las diferentes actividades económicas con el mercado de capitales, con transparencia, eficiencia y bajo los principios de sostenibilidad, a través de la titularización de activos.</a:t>
            </a:r>
            <a:endParaRPr lang="en-US" sz="1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3" descr="C:\Users\mpadilla\Pictures\logosintegrados14-03-2012.png">
            <a:extLst>
              <a:ext uri="{FF2B5EF4-FFF2-40B4-BE49-F238E27FC236}">
                <a16:creationId xmlns:a16="http://schemas.microsoft.com/office/drawing/2014/main" id="{CB957AC0-9329-2B36-8EF7-72AC7B4B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62" y="5352728"/>
            <a:ext cx="630850" cy="6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3">
            <a:extLst>
              <a:ext uri="{FF2B5EF4-FFF2-40B4-BE49-F238E27FC236}">
                <a16:creationId xmlns:a16="http://schemas.microsoft.com/office/drawing/2014/main" id="{E2ABE83F-0915-3289-09C4-7B6CB2B5300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4979" y="4149076"/>
            <a:ext cx="1180334" cy="513189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7C91D177-4653-23BC-D0CB-B811214AF7BC}"/>
              </a:ext>
            </a:extLst>
          </p:cNvPr>
          <p:cNvSpPr txBox="1"/>
          <p:nvPr/>
        </p:nvSpPr>
        <p:spPr>
          <a:xfrm>
            <a:off x="6041733" y="5357485"/>
            <a:ext cx="579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ISO 9001:2008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Administración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Maestra de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emisiones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hipotecarias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Certificación del sistema de gestión de calidad de la Administración Maestra de emisiones hipotecarias desde 2011</a:t>
            </a:r>
          </a:p>
          <a:p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65A7870-A9EE-786C-BBB7-883A1D0A751E}"/>
              </a:ext>
            </a:extLst>
          </p:cNvPr>
          <p:cNvSpPr txBox="1"/>
          <p:nvPr/>
        </p:nvSpPr>
        <p:spPr>
          <a:xfrm>
            <a:off x="6042360" y="4106881"/>
            <a:ext cx="580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AAA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Calificación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riesgo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contraparte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nuestra sólida posición como líder del mercado colombiano en la estructuración y administración de titularizaciones</a:t>
            </a:r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B1F0A16-4097-D04B-38C0-42CDF7CE7100}"/>
              </a:ext>
            </a:extLst>
          </p:cNvPr>
          <p:cNvSpPr txBox="1"/>
          <p:nvPr/>
        </p:nvSpPr>
        <p:spPr>
          <a:xfrm>
            <a:off x="6042360" y="4732183"/>
            <a:ext cx="572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Reconocimiento IR de la BVC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CO" sz="1200" dirty="0">
                <a:latin typeface="Segoe UI" panose="020B0502040204020203" pitchFamily="34" charset="0"/>
                <a:cs typeface="Segoe UI" panose="020B0502040204020203" pitchFamily="34" charset="0"/>
              </a:rPr>
              <a:t>Certificación de la adopción de las </a:t>
            </a:r>
            <a:r>
              <a:rPr lang="es-CO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mejores prácticas de revelación de información y relación con inversionistas </a:t>
            </a:r>
            <a:r>
              <a:rPr lang="es-CO" sz="1200" dirty="0">
                <a:latin typeface="Segoe UI" panose="020B0502040204020203" pitchFamily="34" charset="0"/>
                <a:cs typeface="Segoe UI" panose="020B0502040204020203" pitchFamily="34" charset="0"/>
              </a:rPr>
              <a:t>por la Bolsa de Valores de Colombia </a:t>
            </a:r>
            <a:r>
              <a:rPr lang="es-CO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(BVC) </a:t>
            </a:r>
            <a:r>
              <a:rPr lang="es-CO" sz="1200" dirty="0">
                <a:latin typeface="Segoe UI" panose="020B0502040204020203" pitchFamily="34" charset="0"/>
                <a:cs typeface="Segoe UI" panose="020B0502040204020203" pitchFamily="34" charset="0"/>
              </a:rPr>
              <a:t>desde </a:t>
            </a:r>
            <a:r>
              <a:rPr lang="es-CO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2013</a:t>
            </a:r>
          </a:p>
          <a:p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4827CFA-0B2E-A97B-A644-B098AEE102B6}"/>
              </a:ext>
            </a:extLst>
          </p:cNvPr>
          <p:cNvSpPr/>
          <p:nvPr/>
        </p:nvSpPr>
        <p:spPr>
          <a:xfrm>
            <a:off x="4850536" y="3749838"/>
            <a:ext cx="6947689" cy="34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Segoe UI" panose="020B0502040204020203" pitchFamily="34" charset="0"/>
                <a:cs typeface="Segoe UI" panose="020B0502040204020203" pitchFamily="34" charset="0"/>
              </a:rPr>
              <a:t>Reconocimientos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76B0D4A1-4639-1F4C-005A-4DFA2BCC54D9}"/>
              </a:ext>
            </a:extLst>
          </p:cNvPr>
          <p:cNvSpPr/>
          <p:nvPr/>
        </p:nvSpPr>
        <p:spPr>
          <a:xfrm>
            <a:off x="4850536" y="4166295"/>
            <a:ext cx="6903155" cy="23194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A16CDCD-E683-D9C4-9366-AEAC097D99AD}"/>
              </a:ext>
            </a:extLst>
          </p:cNvPr>
          <p:cNvSpPr txBox="1"/>
          <p:nvPr/>
        </p:nvSpPr>
        <p:spPr>
          <a:xfrm>
            <a:off x="5782114" y="1206823"/>
            <a:ext cx="618940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Creada en 2001 después de la crisis hipotecaria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Primera entidad especializada en la titularización de activos en Colombia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Patrimonio de $</a:t>
            </a: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139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.677 millones de pesos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Vigilada por la Superintendencia Financiera de Colombia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Emisiones por</a:t>
            </a:r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400" dirty="0">
                <a:latin typeface="Segoe UI" panose="020B0502040204020203" pitchFamily="34" charset="0"/>
                <a:cs typeface="Segoe UI" panose="020B0502040204020203" pitchFamily="34" charset="0"/>
              </a:rPr>
              <a:t>más de </a:t>
            </a:r>
            <a:r>
              <a:rPr lang="es-E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$25 </a:t>
            </a: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billones de COP en </a:t>
            </a:r>
            <a:r>
              <a:rPr lang="es-E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74</a:t>
            </a:r>
            <a:r>
              <a:rPr lang="es-E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emisiones</a:t>
            </a:r>
            <a:endParaRPr lang="es-ES" sz="1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Diagrama de flujo: proceso alternativo 55">
            <a:extLst>
              <a:ext uri="{FF2B5EF4-FFF2-40B4-BE49-F238E27FC236}">
                <a16:creationId xmlns:a16="http://schemas.microsoft.com/office/drawing/2014/main" id="{3F01B8A7-0B7C-242D-2561-550A38E823D7}"/>
              </a:ext>
            </a:extLst>
          </p:cNvPr>
          <p:cNvSpPr/>
          <p:nvPr/>
        </p:nvSpPr>
        <p:spPr>
          <a:xfrm>
            <a:off x="4344992" y="1281942"/>
            <a:ext cx="1249164" cy="744099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Nuestra Compañía</a:t>
            </a:r>
          </a:p>
        </p:txBody>
      </p:sp>
      <p:sp>
        <p:nvSpPr>
          <p:cNvPr id="57" name="Diagrama de flujo: proceso alternativo 56">
            <a:extLst>
              <a:ext uri="{FF2B5EF4-FFF2-40B4-BE49-F238E27FC236}">
                <a16:creationId xmlns:a16="http://schemas.microsoft.com/office/drawing/2014/main" id="{A0BFF461-5591-E6C7-4316-F74C1D83127F}"/>
              </a:ext>
            </a:extLst>
          </p:cNvPr>
          <p:cNvSpPr/>
          <p:nvPr/>
        </p:nvSpPr>
        <p:spPr>
          <a:xfrm>
            <a:off x="4344992" y="2441974"/>
            <a:ext cx="1249164" cy="744099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Propósito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5615ED19-AE78-5ABB-E163-711D7F664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236" y="4776507"/>
            <a:ext cx="1037952" cy="471518"/>
          </a:xfrm>
          <a:prstGeom prst="rect">
            <a:avLst/>
          </a:prstGeom>
        </p:spPr>
      </p:pic>
      <p:graphicFrame>
        <p:nvGraphicFramePr>
          <p:cNvPr id="59" name="Gráfico 58">
            <a:extLst>
              <a:ext uri="{FF2B5EF4-FFF2-40B4-BE49-F238E27FC236}">
                <a16:creationId xmlns:a16="http://schemas.microsoft.com/office/drawing/2014/main" id="{4195AC13-1E70-E0B5-2F1C-25B788423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866874"/>
              </p:ext>
            </p:extLst>
          </p:nvPr>
        </p:nvGraphicFramePr>
        <p:xfrm>
          <a:off x="373166" y="3714375"/>
          <a:ext cx="4693925" cy="275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60" name="Grupo 59">
            <a:extLst>
              <a:ext uri="{FF2B5EF4-FFF2-40B4-BE49-F238E27FC236}">
                <a16:creationId xmlns:a16="http://schemas.microsoft.com/office/drawing/2014/main" id="{75D0CBA7-07AB-306A-DACF-B4CA3EC05D13}"/>
              </a:ext>
            </a:extLst>
          </p:cNvPr>
          <p:cNvGrpSpPr/>
          <p:nvPr/>
        </p:nvGrpSpPr>
        <p:grpSpPr>
          <a:xfrm>
            <a:off x="243987" y="3327870"/>
            <a:ext cx="4354429" cy="3212438"/>
            <a:chOff x="103884" y="3584993"/>
            <a:chExt cx="4354429" cy="3212438"/>
          </a:xfrm>
        </p:grpSpPr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4021E73E-06B2-605F-F7EF-D10105773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0455" y="3584993"/>
              <a:ext cx="1209384" cy="622704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B7769049-B046-755C-361B-4D0CF79457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6214" t="21158" r="18274" b="25048"/>
            <a:stretch/>
          </p:blipFill>
          <p:spPr>
            <a:xfrm>
              <a:off x="3282656" y="4202962"/>
              <a:ext cx="1175657" cy="484208"/>
            </a:xfrm>
            <a:prstGeom prst="rect">
              <a:avLst/>
            </a:prstGeom>
          </p:spPr>
        </p:pic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47689716-6795-2F22-9B73-8F6C39774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3833" t="24235" r="14739" b="20470"/>
            <a:stretch/>
          </p:blipFill>
          <p:spPr>
            <a:xfrm>
              <a:off x="3121878" y="6244411"/>
              <a:ext cx="1175657" cy="553020"/>
            </a:xfrm>
            <a:prstGeom prst="rect">
              <a:avLst/>
            </a:prstGeom>
          </p:spPr>
        </p:pic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id="{C694CA3F-BD2E-78D6-E50A-A56335C5C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1065" b="32579"/>
            <a:stretch/>
          </p:blipFill>
          <p:spPr>
            <a:xfrm>
              <a:off x="252081" y="6327289"/>
              <a:ext cx="1427585" cy="387264"/>
            </a:xfrm>
            <a:prstGeom prst="rect">
              <a:avLst/>
            </a:prstGeom>
          </p:spPr>
        </p:pic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6C3926B9-EA88-1CC5-DC12-1F8140BF2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9973" t="10641" r="28884" b="10059"/>
            <a:stretch/>
          </p:blipFill>
          <p:spPr>
            <a:xfrm>
              <a:off x="103884" y="4385555"/>
              <a:ext cx="547012" cy="590426"/>
            </a:xfrm>
            <a:prstGeom prst="rect">
              <a:avLst/>
            </a:prstGeom>
          </p:spPr>
        </p:pic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13749C48-4382-F0BF-2A1E-3EED184E295F}"/>
                </a:ext>
              </a:extLst>
            </p:cNvPr>
            <p:cNvSpPr txBox="1"/>
            <p:nvPr/>
          </p:nvSpPr>
          <p:spPr>
            <a:xfrm>
              <a:off x="1540948" y="5181100"/>
              <a:ext cx="16144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srgbClr val="00194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Accionistas</a:t>
              </a:r>
              <a:endParaRPr lang="en-US" sz="1200" b="1" kern="1200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E1BB0474-7D04-AD9C-7A0C-29A442C9D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1878" y="4608572"/>
              <a:ext cx="226717" cy="1152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2ADF0439-B002-0786-263D-1771E1EAC8E5}"/>
                </a:ext>
              </a:extLst>
            </p:cNvPr>
            <p:cNvCxnSpPr>
              <a:cxnSpLocks/>
            </p:cNvCxnSpPr>
            <p:nvPr/>
          </p:nvCxnSpPr>
          <p:spPr>
            <a:xfrm>
              <a:off x="3125061" y="6059262"/>
              <a:ext cx="221002" cy="2034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63000CFF-2674-3622-B1A8-B85F653DA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5801" y="6030627"/>
              <a:ext cx="386367" cy="31219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0120D6A5-C743-BAF2-7BFB-1047DB151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9686" y="4797119"/>
              <a:ext cx="446115" cy="17479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F24DA662-7AE3-2482-3677-DF76360023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916" y="4968502"/>
              <a:ext cx="995989" cy="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5E4B85C2-35FA-3DB2-40E0-31C18029CFE7}"/>
                </a:ext>
              </a:extLst>
            </p:cNvPr>
            <p:cNvCxnSpPr>
              <a:cxnSpLocks/>
            </p:cNvCxnSpPr>
            <p:nvPr/>
          </p:nvCxnSpPr>
          <p:spPr>
            <a:xfrm>
              <a:off x="252081" y="6342821"/>
              <a:ext cx="132355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90F2B296-3DAA-AAB6-4532-A5A22F6AB26D}"/>
                </a:ext>
              </a:extLst>
            </p:cNvPr>
            <p:cNvCxnSpPr>
              <a:cxnSpLocks/>
            </p:cNvCxnSpPr>
            <p:nvPr/>
          </p:nvCxnSpPr>
          <p:spPr>
            <a:xfrm>
              <a:off x="3337576" y="6262746"/>
              <a:ext cx="9217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E9BBC72B-ADBD-F9AA-0FF5-6DBADD03A2A0}"/>
                </a:ext>
              </a:extLst>
            </p:cNvPr>
            <p:cNvCxnSpPr>
              <a:cxnSpLocks/>
            </p:cNvCxnSpPr>
            <p:nvPr/>
          </p:nvCxnSpPr>
          <p:spPr>
            <a:xfrm>
              <a:off x="3337576" y="4613072"/>
              <a:ext cx="959959" cy="73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 descr="Principles for Responsible Investment (PRI) | World Benchmarking Alliance">
            <a:extLst>
              <a:ext uri="{FF2B5EF4-FFF2-40B4-BE49-F238E27FC236}">
                <a16:creationId xmlns:a16="http://schemas.microsoft.com/office/drawing/2014/main" id="{B90E411C-0FAA-2EC5-CF9D-169A25D5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10" y="6089449"/>
            <a:ext cx="1157496" cy="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F0A912-429C-C3B2-8D5C-A233ACC378AC}"/>
              </a:ext>
            </a:extLst>
          </p:cNvPr>
          <p:cNvSpPr txBox="1"/>
          <p:nvPr/>
        </p:nvSpPr>
        <p:spPr>
          <a:xfrm>
            <a:off x="6063357" y="5987288"/>
            <a:ext cx="5690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Principios de Inversión Responsable: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Desde Diciembre de 2023 la </a:t>
            </a:r>
            <a:r>
              <a:rPr lang="es-ES" sz="1200" b="0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Titularizadora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es signatario PRI</a:t>
            </a:r>
          </a:p>
        </p:txBody>
      </p:sp>
      <p:pic>
        <p:nvPicPr>
          <p:cNvPr id="8" name="Picture 4" descr="Titularizadora Colombiana culminó emisión de títulos no hipotecarios">
            <a:extLst>
              <a:ext uri="{FF2B5EF4-FFF2-40B4-BE49-F238E27FC236}">
                <a16:creationId xmlns:a16="http://schemas.microsoft.com/office/drawing/2014/main" id="{7065571E-0A1A-6D13-0CAE-D4E9CE979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5" y="1392045"/>
            <a:ext cx="2962597" cy="13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7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1161" y="334136"/>
            <a:ext cx="185674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Contactos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5 CuadroTexto">
            <a:extLst>
              <a:ext uri="{FF2B5EF4-FFF2-40B4-BE49-F238E27FC236}">
                <a16:creationId xmlns:a16="http://schemas.microsoft.com/office/drawing/2014/main" id="{B26A4937-806A-84C0-8DB6-29CF50547582}"/>
              </a:ext>
            </a:extLst>
          </p:cNvPr>
          <p:cNvSpPr txBox="1"/>
          <p:nvPr/>
        </p:nvSpPr>
        <p:spPr>
          <a:xfrm>
            <a:off x="2077769" y="2109453"/>
            <a:ext cx="8552973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x-none" sz="2400" b="1" dirty="0"/>
              <a:t>Directora de Inversiones y Desarrollo de Mercados</a:t>
            </a:r>
          </a:p>
          <a:p>
            <a:pPr algn="ctr"/>
            <a:r>
              <a:rPr lang="x-none" sz="2400" dirty="0">
                <a:solidFill>
                  <a:srgbClr val="6F2C3F"/>
                </a:solidFill>
                <a:hlinkClick r:id="rId4"/>
              </a:rPr>
              <a:t>asalcedo@titularizadora.com</a:t>
            </a:r>
            <a:endParaRPr lang="x-none" sz="2400" dirty="0">
              <a:solidFill>
                <a:srgbClr val="6F2C3F"/>
              </a:solidFill>
            </a:endParaRPr>
          </a:p>
          <a:p>
            <a:pPr algn="ctr"/>
            <a:r>
              <a:rPr lang="x-none" sz="2400" dirty="0"/>
              <a:t>Tel. 6183030 Ext. 257</a:t>
            </a:r>
            <a:endParaRPr lang="es-CO" sz="2400" dirty="0"/>
          </a:p>
          <a:p>
            <a:pPr algn="ctr"/>
            <a:endParaRPr lang="es-MX" sz="2400" b="1" dirty="0"/>
          </a:p>
          <a:p>
            <a:pPr algn="ctr"/>
            <a:endParaRPr lang="es-MX" sz="2400" b="1" dirty="0"/>
          </a:p>
          <a:p>
            <a:pPr algn="ctr"/>
            <a:endParaRPr lang="es-MX" sz="2400" b="1" dirty="0"/>
          </a:p>
          <a:p>
            <a:r>
              <a:rPr lang="es-MX" sz="2400" b="1" dirty="0"/>
              <a:t>Coordinadora</a:t>
            </a:r>
            <a:r>
              <a:rPr lang="x-none" sz="2400" b="1" dirty="0"/>
              <a:t> de Inversiones</a:t>
            </a:r>
          </a:p>
          <a:p>
            <a:r>
              <a:rPr lang="x-none" sz="2400" dirty="0">
                <a:solidFill>
                  <a:srgbClr val="6F2C3F"/>
                </a:solidFill>
                <a:hlinkClick r:id="rId5"/>
              </a:rPr>
              <a:t>smoreno@titularizadora.com</a:t>
            </a:r>
            <a:endParaRPr lang="x-none" sz="2400" dirty="0">
              <a:solidFill>
                <a:srgbClr val="6F2C3F"/>
              </a:solidFill>
            </a:endParaRPr>
          </a:p>
          <a:p>
            <a:r>
              <a:rPr lang="x-none" sz="2400" dirty="0"/>
              <a:t>Tel. 6183030 Ext. 258</a:t>
            </a:r>
            <a:endParaRPr lang="es-CO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B8DE46-1818-0E92-7930-247CA2AD4D81}"/>
              </a:ext>
            </a:extLst>
          </p:cNvPr>
          <p:cNvSpPr txBox="1"/>
          <p:nvPr/>
        </p:nvSpPr>
        <p:spPr>
          <a:xfrm>
            <a:off x="6673850" y="4325442"/>
            <a:ext cx="4298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Coordinador</a:t>
            </a:r>
            <a:r>
              <a:rPr lang="x-none" sz="2400" b="1" dirty="0"/>
              <a:t> de Inversiones</a:t>
            </a:r>
          </a:p>
          <a:p>
            <a:r>
              <a:rPr lang="es-ES" sz="2400" dirty="0" err="1">
                <a:solidFill>
                  <a:srgbClr val="6F2C3F"/>
                </a:solidFill>
                <a:hlinkClick r:id="rId6"/>
              </a:rPr>
              <a:t>josorio</a:t>
            </a:r>
            <a:r>
              <a:rPr lang="x-none" sz="2400" dirty="0">
                <a:solidFill>
                  <a:srgbClr val="6F2C3F"/>
                </a:solidFill>
                <a:hlinkClick r:id="rId6"/>
              </a:rPr>
              <a:t>@titularizadora.com</a:t>
            </a:r>
            <a:endParaRPr lang="x-none" sz="2400" dirty="0">
              <a:solidFill>
                <a:srgbClr val="6F2C3F"/>
              </a:solidFill>
            </a:endParaRPr>
          </a:p>
          <a:p>
            <a:r>
              <a:rPr lang="x-none" sz="2400" dirty="0"/>
              <a:t>Tel. 6183030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02903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766560" y="334136"/>
            <a:ext cx="493591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Colombiana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4 CuadroTexto">
            <a:extLst>
              <a:ext uri="{FF2B5EF4-FFF2-40B4-BE49-F238E27FC236}">
                <a16:creationId xmlns:a16="http://schemas.microsoft.com/office/drawing/2014/main" id="{17FB58AD-69D8-7836-11CF-CFAECD41E4E5}"/>
              </a:ext>
            </a:extLst>
          </p:cNvPr>
          <p:cNvSpPr txBox="1"/>
          <p:nvPr/>
        </p:nvSpPr>
        <p:spPr>
          <a:xfrm>
            <a:off x="2843741" y="1866374"/>
            <a:ext cx="6707717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Calibri Light" panose="020F0302020204030204" pitchFamily="34" charset="0"/>
              </a:rPr>
              <a:t>“</a:t>
            </a:r>
            <a:r>
              <a:rPr lang="es-CO" sz="1600" dirty="0" err="1">
                <a:latin typeface="Calibri Light" panose="020F0302020204030204" pitchFamily="34" charset="0"/>
              </a:rPr>
              <a:t>Titularizadora</a:t>
            </a:r>
            <a:r>
              <a:rPr lang="es-CO" sz="1600" dirty="0">
                <a:latin typeface="Calibri Light" panose="020F0302020204030204" pitchFamily="34" charset="0"/>
              </a:rPr>
              <a:t> Colombiana S.A publica el presente documento con un carácter estrictamente informativo para los inversionistas. Aunque la información aquí contenida ha sido obtenida de fuentes que la compañía considera confiables, </a:t>
            </a:r>
            <a:r>
              <a:rPr lang="es-CO" sz="1600" dirty="0" err="1">
                <a:latin typeface="Calibri Light" panose="020F0302020204030204" pitchFamily="34" charset="0"/>
              </a:rPr>
              <a:t>Titularizadora</a:t>
            </a:r>
            <a:r>
              <a:rPr lang="es-CO" sz="1600" dirty="0">
                <a:latin typeface="Calibri Light" panose="020F0302020204030204" pitchFamily="34" charset="0"/>
              </a:rPr>
              <a:t> Colombiana S.A no garantiza su exactitud. En ningún caso su contenido se puede considerar como una opinión financiera o legal ni como una recomendación de negocios o de inversión por parte de nuestra compañía. Tampoco puede ser considerado como una invitación a realizar negocios ni como una oferta para comprar o vender ningún tipo de valor. En ningún caso </a:t>
            </a:r>
            <a:r>
              <a:rPr lang="es-CO" sz="1600" dirty="0" err="1">
                <a:latin typeface="Calibri Light" panose="020F0302020204030204" pitchFamily="34" charset="0"/>
              </a:rPr>
              <a:t>Titularizadora</a:t>
            </a:r>
            <a:r>
              <a:rPr lang="es-CO" sz="1600" dirty="0">
                <a:latin typeface="Calibri Light" panose="020F0302020204030204" pitchFamily="34" charset="0"/>
              </a:rPr>
              <a:t> Colombiana S.A asume responsabilidad por las decisiones de inversión que se tomen, o el resultado de cualquier operación que se efectúe por parte de los destinatarios o de terceras personas, sobre la información aquí contenida. Tal responsabilidad es exclusiva de los inversionistas que hagan uso de ella. Dicha información puede tener variaciones posteriores a la fecha de su publicación razón por la cual </a:t>
            </a:r>
            <a:r>
              <a:rPr lang="es-CO" sz="1600" dirty="0" err="1">
                <a:latin typeface="Calibri Light" panose="020F0302020204030204" pitchFamily="34" charset="0"/>
              </a:rPr>
              <a:t>Titularizadora</a:t>
            </a:r>
            <a:r>
              <a:rPr lang="es-CO" sz="1600" dirty="0">
                <a:latin typeface="Calibri Light" panose="020F0302020204030204" pitchFamily="34" charset="0"/>
              </a:rPr>
              <a:t> Colombiana S.A se reserva el derecho de modificarla o actualizarla en cualquier tiempo y sin previo aviso.”</a:t>
            </a:r>
          </a:p>
        </p:txBody>
      </p:sp>
    </p:spTree>
    <p:extLst>
      <p:ext uri="{BB962C8B-B14F-4D97-AF65-F5344CB8AC3E}">
        <p14:creationId xmlns:p14="http://schemas.microsoft.com/office/powerpoint/2010/main" val="256522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505879" y="334136"/>
            <a:ext cx="1748528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Historia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B70FC4F5-16C3-037C-B6BA-C78DA61AA9BE}"/>
              </a:ext>
            </a:extLst>
          </p:cNvPr>
          <p:cNvGrpSpPr/>
          <p:nvPr/>
        </p:nvGrpSpPr>
        <p:grpSpPr>
          <a:xfrm>
            <a:off x="503193" y="2696974"/>
            <a:ext cx="11466589" cy="3211137"/>
            <a:chOff x="629452" y="2148095"/>
            <a:chExt cx="11466589" cy="3211137"/>
          </a:xfrm>
        </p:grpSpPr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A0967702-3E87-7F40-1B29-873EE287037E}"/>
                </a:ext>
              </a:extLst>
            </p:cNvPr>
            <p:cNvSpPr txBox="1"/>
            <p:nvPr/>
          </p:nvSpPr>
          <p:spPr>
            <a:xfrm>
              <a:off x="1209961" y="3979423"/>
              <a:ext cx="1110460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2002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Primera emisión TIPS</a:t>
              </a: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03" name="Imagen 102" descr="Logotipo&#10;&#10;Descripción generada automáticamente">
              <a:extLst>
                <a:ext uri="{FF2B5EF4-FFF2-40B4-BE49-F238E27FC236}">
                  <a16:creationId xmlns:a16="http://schemas.microsoft.com/office/drawing/2014/main" id="{331236C0-BB3D-8C00-309F-B3B95897C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72" y="2148095"/>
              <a:ext cx="1056172" cy="383472"/>
            </a:xfrm>
            <a:prstGeom prst="rect">
              <a:avLst/>
            </a:prstGeom>
          </p:spPr>
        </p:pic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1DE7AA0F-CB5E-8337-EAAD-F7AE73F3F36F}"/>
                </a:ext>
              </a:extLst>
            </p:cNvPr>
            <p:cNvGrpSpPr/>
            <p:nvPr/>
          </p:nvGrpSpPr>
          <p:grpSpPr>
            <a:xfrm>
              <a:off x="629452" y="2534875"/>
              <a:ext cx="11304080" cy="2591651"/>
              <a:chOff x="629452" y="2577738"/>
              <a:chExt cx="11304080" cy="2591651"/>
            </a:xfrm>
          </p:grpSpPr>
          <p:pic>
            <p:nvPicPr>
              <p:cNvPr id="132" name="Picture 4" descr="Colsubsidio logo vector in (.EPS, .AI, .CDR) free download">
                <a:extLst>
                  <a:ext uri="{FF2B5EF4-FFF2-40B4-BE49-F238E27FC236}">
                    <a16:creationId xmlns:a16="http://schemas.microsoft.com/office/drawing/2014/main" id="{E97D2B6F-E6B8-F081-2E0C-EB44FDF3D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1" t="37204" r="9113" b="36034"/>
              <a:stretch/>
            </p:blipFill>
            <p:spPr bwMode="auto">
              <a:xfrm>
                <a:off x="5786035" y="4902564"/>
                <a:ext cx="539305" cy="177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3" name="Grupo 132">
                <a:extLst>
                  <a:ext uri="{FF2B5EF4-FFF2-40B4-BE49-F238E27FC236}">
                    <a16:creationId xmlns:a16="http://schemas.microsoft.com/office/drawing/2014/main" id="{0A70FDA1-9370-F48D-9263-C1B0D25F568D}"/>
                  </a:ext>
                </a:extLst>
              </p:cNvPr>
              <p:cNvGrpSpPr/>
              <p:nvPr/>
            </p:nvGrpSpPr>
            <p:grpSpPr>
              <a:xfrm>
                <a:off x="629452" y="2577738"/>
                <a:ext cx="11020745" cy="2591651"/>
                <a:chOff x="248230" y="2412426"/>
                <a:chExt cx="10249030" cy="2701683"/>
              </a:xfrm>
            </p:grpSpPr>
            <p:sp>
              <p:nvSpPr>
                <p:cNvPr id="137" name="Rectángulo 136">
                  <a:extLst>
                    <a:ext uri="{FF2B5EF4-FFF2-40B4-BE49-F238E27FC236}">
                      <a16:creationId xmlns:a16="http://schemas.microsoft.com/office/drawing/2014/main" id="{0A70F927-2845-33CF-B3ED-FCE8E522EC8F}"/>
                    </a:ext>
                  </a:extLst>
                </p:cNvPr>
                <p:cNvSpPr/>
                <p:nvPr/>
              </p:nvSpPr>
              <p:spPr>
                <a:xfrm>
                  <a:off x="313574" y="3745684"/>
                  <a:ext cx="10183686" cy="86002"/>
                </a:xfrm>
                <a:prstGeom prst="rect">
                  <a:avLst/>
                </a:prstGeom>
                <a:solidFill>
                  <a:srgbClr val="19173D"/>
                </a:solidFill>
                <a:ln>
                  <a:solidFill>
                    <a:srgbClr val="19173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38" name="CuadroTexto 137">
                  <a:extLst>
                    <a:ext uri="{FF2B5EF4-FFF2-40B4-BE49-F238E27FC236}">
                      <a16:creationId xmlns:a16="http://schemas.microsoft.com/office/drawing/2014/main" id="{8A258829-5595-CA03-A7B3-20B38B643869}"/>
                    </a:ext>
                  </a:extLst>
                </p:cNvPr>
                <p:cNvSpPr txBox="1"/>
                <p:nvPr/>
              </p:nvSpPr>
              <p:spPr>
                <a:xfrm>
                  <a:off x="324731" y="2412426"/>
                  <a:ext cx="1202614" cy="10908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1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2001</a:t>
                  </a:r>
                </a:p>
                <a:p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Fundación </a:t>
                  </a: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Titularizadora</a:t>
                  </a:r>
                  <a:endParaRPr lang="es-CO" sz="1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Fin crisis hipotecaria</a:t>
                  </a:r>
                  <a:r>
                    <a:rPr lang="es-CO" sz="1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</a:p>
                <a:p>
                  <a:endParaRPr lang="es-CO" sz="11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5FC83161-D492-9264-FC9F-3C2059F55F9C}"/>
                    </a:ext>
                  </a:extLst>
                </p:cNvPr>
                <p:cNvSpPr/>
                <p:nvPr/>
              </p:nvSpPr>
              <p:spPr>
                <a:xfrm>
                  <a:off x="248230" y="3713180"/>
                  <a:ext cx="130688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0" name="Conector recto 139">
                  <a:extLst>
                    <a:ext uri="{FF2B5EF4-FFF2-40B4-BE49-F238E27FC236}">
                      <a16:creationId xmlns:a16="http://schemas.microsoft.com/office/drawing/2014/main" id="{109A937C-5D28-9124-0FEA-1D0E38217F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574" y="2585306"/>
                  <a:ext cx="0" cy="114477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Elipse 140">
                  <a:extLst>
                    <a:ext uri="{FF2B5EF4-FFF2-40B4-BE49-F238E27FC236}">
                      <a16:creationId xmlns:a16="http://schemas.microsoft.com/office/drawing/2014/main" id="{E964434E-D77E-CF31-5BCE-43B28A2234D4}"/>
                    </a:ext>
                  </a:extLst>
                </p:cNvPr>
                <p:cNvSpPr/>
                <p:nvPr/>
              </p:nvSpPr>
              <p:spPr>
                <a:xfrm>
                  <a:off x="3531793" y="371443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9220D714-15DD-BA16-C105-9C3A47BDBC36}"/>
                    </a:ext>
                  </a:extLst>
                </p:cNvPr>
                <p:cNvSpPr/>
                <p:nvPr/>
              </p:nvSpPr>
              <p:spPr>
                <a:xfrm>
                  <a:off x="9946275" y="3715378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3" name="Conector recto 142">
                  <a:extLst>
                    <a:ext uri="{FF2B5EF4-FFF2-40B4-BE49-F238E27FC236}">
                      <a16:creationId xmlns:a16="http://schemas.microsoft.com/office/drawing/2014/main" id="{345DCE98-F822-B833-EB3B-B9D5B95B9502}"/>
                    </a:ext>
                  </a:extLst>
                </p:cNvPr>
                <p:cNvCxnSpPr/>
                <p:nvPr/>
              </p:nvCxnSpPr>
              <p:spPr>
                <a:xfrm>
                  <a:off x="3585551" y="3898377"/>
                  <a:ext cx="0" cy="927259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4" name="Imagen 143">
                  <a:extLst>
                    <a:ext uri="{FF2B5EF4-FFF2-40B4-BE49-F238E27FC236}">
                      <a16:creationId xmlns:a16="http://schemas.microsoft.com/office/drawing/2014/main" id="{0C29C335-7B4A-6782-A2D0-AA4FE9EF93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3833" t="24235" r="14739" b="20470"/>
                <a:stretch/>
              </p:blipFill>
              <p:spPr>
                <a:xfrm>
                  <a:off x="310817" y="4441252"/>
                  <a:ext cx="691791" cy="358205"/>
                </a:xfrm>
                <a:prstGeom prst="rect">
                  <a:avLst/>
                </a:prstGeom>
              </p:spPr>
            </p:pic>
            <p:pic>
              <p:nvPicPr>
                <p:cNvPr id="145" name="Imagen 144">
                  <a:extLst>
                    <a:ext uri="{FF2B5EF4-FFF2-40B4-BE49-F238E27FC236}">
                      <a16:creationId xmlns:a16="http://schemas.microsoft.com/office/drawing/2014/main" id="{19F9FA5B-0489-5E79-3A65-5B9EA89A6F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2602" y="4555568"/>
                  <a:ext cx="769485" cy="436129"/>
                </a:xfrm>
                <a:prstGeom prst="rect">
                  <a:avLst/>
                </a:prstGeom>
              </p:spPr>
            </p:pic>
            <p:sp>
              <p:nvSpPr>
                <p:cNvPr id="146" name="Elipse 145">
                  <a:extLst>
                    <a:ext uri="{FF2B5EF4-FFF2-40B4-BE49-F238E27FC236}">
                      <a16:creationId xmlns:a16="http://schemas.microsoft.com/office/drawing/2014/main" id="{556BAF12-C63A-089E-CAB2-D5A2B260A957}"/>
                    </a:ext>
                  </a:extLst>
                </p:cNvPr>
                <p:cNvSpPr/>
                <p:nvPr/>
              </p:nvSpPr>
              <p:spPr>
                <a:xfrm>
                  <a:off x="4943435" y="3710608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7" name="Conector recto 146">
                  <a:extLst>
                    <a:ext uri="{FF2B5EF4-FFF2-40B4-BE49-F238E27FC236}">
                      <a16:creationId xmlns:a16="http://schemas.microsoft.com/office/drawing/2014/main" id="{92264B61-A51E-177B-E1E4-5180A7E96B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5234" y="3868839"/>
                  <a:ext cx="0" cy="273737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3CD04125-ED84-8279-AB50-151B66B82D7D}"/>
                    </a:ext>
                  </a:extLst>
                </p:cNvPr>
                <p:cNvSpPr/>
                <p:nvPr/>
              </p:nvSpPr>
              <p:spPr>
                <a:xfrm>
                  <a:off x="7030734" y="3730379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9" name="Conector recto 148">
                  <a:extLst>
                    <a:ext uri="{FF2B5EF4-FFF2-40B4-BE49-F238E27FC236}">
                      <a16:creationId xmlns:a16="http://schemas.microsoft.com/office/drawing/2014/main" id="{9D57E599-3BEE-AE41-B978-8EFD2005A5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5028" y="3279085"/>
                  <a:ext cx="0" cy="432574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0" name="Picture 6" descr="Titularizadora Colombiana added a cover... - Titularizadora Colombiana">
                  <a:extLst>
                    <a:ext uri="{FF2B5EF4-FFF2-40B4-BE49-F238E27FC236}">
                      <a16:creationId xmlns:a16="http://schemas.microsoft.com/office/drawing/2014/main" id="{99431B7F-1358-0F2D-66B5-D0493C2E87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77" t="7025" r="53329" b="62145"/>
                <a:stretch/>
              </p:blipFill>
              <p:spPr bwMode="auto">
                <a:xfrm>
                  <a:off x="7998740" y="4590931"/>
                  <a:ext cx="367640" cy="2910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1" name="Elipse 150">
                  <a:extLst>
                    <a:ext uri="{FF2B5EF4-FFF2-40B4-BE49-F238E27FC236}">
                      <a16:creationId xmlns:a16="http://schemas.microsoft.com/office/drawing/2014/main" id="{BD9E155B-5E79-B773-2609-4C6D9C4F99E9}"/>
                    </a:ext>
                  </a:extLst>
                </p:cNvPr>
                <p:cNvSpPr/>
                <p:nvPr/>
              </p:nvSpPr>
              <p:spPr>
                <a:xfrm>
                  <a:off x="7711526" y="3720460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52" name="Imagen 151">
                  <a:extLst>
                    <a:ext uri="{FF2B5EF4-FFF2-40B4-BE49-F238E27FC236}">
                      <a16:creationId xmlns:a16="http://schemas.microsoft.com/office/drawing/2014/main" id="{250F1FC6-8AC3-D221-F9F8-8FA55DA4D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t="28482" b="29093"/>
                <a:stretch/>
              </p:blipFill>
              <p:spPr>
                <a:xfrm>
                  <a:off x="8356680" y="3351649"/>
                  <a:ext cx="679243" cy="195209"/>
                </a:xfrm>
                <a:prstGeom prst="rect">
                  <a:avLst/>
                </a:prstGeom>
              </p:spPr>
            </p:pic>
            <p:sp>
              <p:nvSpPr>
                <p:cNvPr id="153" name="Elipse 152">
                  <a:extLst>
                    <a:ext uri="{FF2B5EF4-FFF2-40B4-BE49-F238E27FC236}">
                      <a16:creationId xmlns:a16="http://schemas.microsoft.com/office/drawing/2014/main" id="{4E61BA45-5CF6-5C29-8DA3-7D3C26357572}"/>
                    </a:ext>
                  </a:extLst>
                </p:cNvPr>
                <p:cNvSpPr/>
                <p:nvPr/>
              </p:nvSpPr>
              <p:spPr>
                <a:xfrm>
                  <a:off x="8265871" y="3713729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54" name="Conector recto 153">
                  <a:extLst>
                    <a:ext uri="{FF2B5EF4-FFF2-40B4-BE49-F238E27FC236}">
                      <a16:creationId xmlns:a16="http://schemas.microsoft.com/office/drawing/2014/main" id="{798180CE-149D-1CBC-D750-31BFE0E6D7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1323" y="2867084"/>
                  <a:ext cx="0" cy="84295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5" name="Imagen 154">
                  <a:extLst>
                    <a:ext uri="{FF2B5EF4-FFF2-40B4-BE49-F238E27FC236}">
                      <a16:creationId xmlns:a16="http://schemas.microsoft.com/office/drawing/2014/main" id="{0B29E7D0-07F1-8410-2539-6613D1F07A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18784" t="20084" r="16442" b="28358"/>
                <a:stretch/>
              </p:blipFill>
              <p:spPr>
                <a:xfrm>
                  <a:off x="6016182" y="4645298"/>
                  <a:ext cx="710955" cy="311463"/>
                </a:xfrm>
                <a:prstGeom prst="rect">
                  <a:avLst/>
                </a:prstGeom>
              </p:spPr>
            </p:pic>
            <p:sp>
              <p:nvSpPr>
                <p:cNvPr id="156" name="Elipse 155">
                  <a:extLst>
                    <a:ext uri="{FF2B5EF4-FFF2-40B4-BE49-F238E27FC236}">
                      <a16:creationId xmlns:a16="http://schemas.microsoft.com/office/drawing/2014/main" id="{F41ABD96-AC5B-8D54-6252-6EA2F963D7E7}"/>
                    </a:ext>
                  </a:extLst>
                </p:cNvPr>
                <p:cNvSpPr/>
                <p:nvPr/>
              </p:nvSpPr>
              <p:spPr>
                <a:xfrm>
                  <a:off x="5861550" y="3712163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57" name="Conector recto 156">
                  <a:extLst>
                    <a:ext uri="{FF2B5EF4-FFF2-40B4-BE49-F238E27FC236}">
                      <a16:creationId xmlns:a16="http://schemas.microsoft.com/office/drawing/2014/main" id="{7627D5FD-3A67-BA4B-3F74-0767AF764E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6779" y="3878505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Elipse 157">
                  <a:extLst>
                    <a:ext uri="{FF2B5EF4-FFF2-40B4-BE49-F238E27FC236}">
                      <a16:creationId xmlns:a16="http://schemas.microsoft.com/office/drawing/2014/main" id="{99B1BBC0-1686-F2DF-FB9B-7D6642E2763E}"/>
                    </a:ext>
                  </a:extLst>
                </p:cNvPr>
                <p:cNvSpPr/>
                <p:nvPr/>
              </p:nvSpPr>
              <p:spPr>
                <a:xfrm>
                  <a:off x="4321345" y="372840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59" name="Imagen 158">
                  <a:extLst>
                    <a:ext uri="{FF2B5EF4-FFF2-40B4-BE49-F238E27FC236}">
                      <a16:creationId xmlns:a16="http://schemas.microsoft.com/office/drawing/2014/main" id="{F4137362-0020-3883-9205-4C7C0A8E89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82582" y="3246455"/>
                  <a:ext cx="347493" cy="337697"/>
                </a:xfrm>
                <a:prstGeom prst="rect">
                  <a:avLst/>
                </a:prstGeom>
              </p:spPr>
            </p:pic>
            <p:pic>
              <p:nvPicPr>
                <p:cNvPr id="160" name="Imagen 159">
                  <a:extLst>
                    <a:ext uri="{FF2B5EF4-FFF2-40B4-BE49-F238E27FC236}">
                      <a16:creationId xmlns:a16="http://schemas.microsoft.com/office/drawing/2014/main" id="{F3156A91-6AB7-09CC-0195-1782BA1BC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27413" y="3384972"/>
                  <a:ext cx="599598" cy="266446"/>
                </a:xfrm>
                <a:prstGeom prst="rect">
                  <a:avLst/>
                </a:prstGeom>
              </p:spPr>
            </p:pic>
            <p:sp>
              <p:nvSpPr>
                <p:cNvPr id="161" name="Elipse 160">
                  <a:extLst>
                    <a:ext uri="{FF2B5EF4-FFF2-40B4-BE49-F238E27FC236}">
                      <a16:creationId xmlns:a16="http://schemas.microsoft.com/office/drawing/2014/main" id="{11BFA2C0-2A75-34B3-2AF1-9683F67848AF}"/>
                    </a:ext>
                  </a:extLst>
                </p:cNvPr>
                <p:cNvSpPr/>
                <p:nvPr/>
              </p:nvSpPr>
              <p:spPr>
                <a:xfrm>
                  <a:off x="9134445" y="372347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62" name="Conector recto 161">
                  <a:extLst>
                    <a:ext uri="{FF2B5EF4-FFF2-40B4-BE49-F238E27FC236}">
                      <a16:creationId xmlns:a16="http://schemas.microsoft.com/office/drawing/2014/main" id="{098CD8CE-5DEA-2BF3-031D-E1E35F7992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3412" y="3877277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Conector recto 162">
                  <a:extLst>
                    <a:ext uri="{FF2B5EF4-FFF2-40B4-BE49-F238E27FC236}">
                      <a16:creationId xmlns:a16="http://schemas.microsoft.com/office/drawing/2014/main" id="{FD7E98BF-BD2F-8B6B-226D-B1BC71AAE0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76865" y="3882248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4" name="Imagen 163">
                  <a:extLst>
                    <a:ext uri="{FF2B5EF4-FFF2-40B4-BE49-F238E27FC236}">
                      <a16:creationId xmlns:a16="http://schemas.microsoft.com/office/drawing/2014/main" id="{91984833-4DBE-CB73-3E92-D5D0567782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98187" y="4652566"/>
                  <a:ext cx="727339" cy="264588"/>
                </a:xfrm>
                <a:prstGeom prst="rect">
                  <a:avLst/>
                </a:prstGeom>
              </p:spPr>
            </p:pic>
            <p:pic>
              <p:nvPicPr>
                <p:cNvPr id="165" name="Imagen 164">
                  <a:extLst>
                    <a:ext uri="{FF2B5EF4-FFF2-40B4-BE49-F238E27FC236}">
                      <a16:creationId xmlns:a16="http://schemas.microsoft.com/office/drawing/2014/main" id="{5007852D-52EC-9A4B-6B6F-BBA18CB5C1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12993" t="21149" r="14517" b="23469"/>
                <a:stretch/>
              </p:blipFill>
              <p:spPr>
                <a:xfrm>
                  <a:off x="760926" y="4895072"/>
                  <a:ext cx="503773" cy="219037"/>
                </a:xfrm>
                <a:prstGeom prst="rect">
                  <a:avLst/>
                </a:prstGeom>
              </p:spPr>
            </p:pic>
            <p:sp>
              <p:nvSpPr>
                <p:cNvPr id="166" name="Elipse 165">
                  <a:extLst>
                    <a:ext uri="{FF2B5EF4-FFF2-40B4-BE49-F238E27FC236}">
                      <a16:creationId xmlns:a16="http://schemas.microsoft.com/office/drawing/2014/main" id="{A4A836C6-712F-D6EF-6D2C-622B6F0FD0C6}"/>
                    </a:ext>
                  </a:extLst>
                </p:cNvPr>
                <p:cNvSpPr/>
                <p:nvPr/>
              </p:nvSpPr>
              <p:spPr>
                <a:xfrm>
                  <a:off x="2781510" y="3714987"/>
                  <a:ext cx="130688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pic>
            <p:nvPicPr>
              <p:cNvPr id="134" name="Imagen 133">
                <a:extLst>
                  <a:ext uri="{FF2B5EF4-FFF2-40B4-BE49-F238E27FC236}">
                    <a16:creationId xmlns:a16="http://schemas.microsoft.com/office/drawing/2014/main" id="{6128F79E-AEE4-C460-EA95-A90D65A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196403" y="3120608"/>
                <a:ext cx="737129" cy="401769"/>
              </a:xfrm>
              <a:prstGeom prst="rect">
                <a:avLst/>
              </a:prstGeom>
            </p:spPr>
          </p:pic>
          <p:sp>
            <p:nvSpPr>
              <p:cNvPr id="135" name="Elipse 134">
                <a:extLst>
                  <a:ext uri="{FF2B5EF4-FFF2-40B4-BE49-F238E27FC236}">
                    <a16:creationId xmlns:a16="http://schemas.microsoft.com/office/drawing/2014/main" id="{E5101B6C-21E2-6BB8-EDC4-3389B5206EB9}"/>
                  </a:ext>
                </a:extLst>
              </p:cNvPr>
              <p:cNvSpPr/>
              <p:nvPr/>
            </p:nvSpPr>
            <p:spPr>
              <a:xfrm>
                <a:off x="11638553" y="3821370"/>
                <a:ext cx="126591" cy="1462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36" name="Conector recto 135">
                <a:extLst>
                  <a:ext uri="{FF2B5EF4-FFF2-40B4-BE49-F238E27FC236}">
                    <a16:creationId xmlns:a16="http://schemas.microsoft.com/office/drawing/2014/main" id="{C81A8AC3-B92B-5499-2233-11779C5F5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2517" y="3992069"/>
                <a:ext cx="0" cy="212938"/>
              </a:xfrm>
              <a:prstGeom prst="line">
                <a:avLst/>
              </a:prstGeom>
              <a:ln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8CDA2553-0AA3-496E-25E3-10D364676FC2}"/>
                </a:ext>
              </a:extLst>
            </p:cNvPr>
            <p:cNvSpPr/>
            <p:nvPr/>
          </p:nvSpPr>
          <p:spPr>
            <a:xfrm>
              <a:off x="1172331" y="3799447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2DFC751B-12B0-B1E3-B871-1CD25EBC1F64}"/>
                </a:ext>
              </a:extLst>
            </p:cNvPr>
            <p:cNvCxnSpPr>
              <a:cxnSpLocks/>
            </p:cNvCxnSpPr>
            <p:nvPr/>
          </p:nvCxnSpPr>
          <p:spPr>
            <a:xfrm>
              <a:off x="1242595" y="3993045"/>
              <a:ext cx="0" cy="21293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id="{BA93D08D-A6C8-1EFF-A65C-AD23A6413759}"/>
                </a:ext>
              </a:extLst>
            </p:cNvPr>
            <p:cNvSpPr/>
            <p:nvPr/>
          </p:nvSpPr>
          <p:spPr>
            <a:xfrm>
              <a:off x="1965560" y="3789471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5465A1AA-A648-F657-32C5-CBFBE44EEFD6}"/>
                </a:ext>
              </a:extLst>
            </p:cNvPr>
            <p:cNvCxnSpPr>
              <a:cxnSpLocks/>
            </p:cNvCxnSpPr>
            <p:nvPr/>
          </p:nvCxnSpPr>
          <p:spPr>
            <a:xfrm>
              <a:off x="2035820" y="3247713"/>
              <a:ext cx="0" cy="563527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14D78098-BC3C-5F54-CEFF-883F7433AF42}"/>
                </a:ext>
              </a:extLst>
            </p:cNvPr>
            <p:cNvSpPr txBox="1"/>
            <p:nvPr/>
          </p:nvSpPr>
          <p:spPr>
            <a:xfrm>
              <a:off x="2066761" y="3086369"/>
              <a:ext cx="895218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2004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Primera emisión TECH</a:t>
              </a: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C7C6B294-102D-16A5-85CA-AC424B3717A9}"/>
                </a:ext>
              </a:extLst>
            </p:cNvPr>
            <p:cNvSpPr/>
            <p:nvPr/>
          </p:nvSpPr>
          <p:spPr>
            <a:xfrm>
              <a:off x="2583708" y="3794713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E942368B-B222-18F7-7573-572B6EB102E9}"/>
                </a:ext>
              </a:extLst>
            </p:cNvPr>
            <p:cNvCxnSpPr>
              <a:cxnSpLocks/>
            </p:cNvCxnSpPr>
            <p:nvPr/>
          </p:nvCxnSpPr>
          <p:spPr>
            <a:xfrm>
              <a:off x="2655026" y="3992069"/>
              <a:ext cx="0" cy="21293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id="{E46A60BD-B1BB-5625-9816-A1C18B3A1C40}"/>
                </a:ext>
              </a:extLst>
            </p:cNvPr>
            <p:cNvSpPr txBox="1"/>
            <p:nvPr/>
          </p:nvSpPr>
          <p:spPr>
            <a:xfrm>
              <a:off x="2627373" y="3986242"/>
              <a:ext cx="105385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2006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Premio Mejor entidad no Bancaria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Latam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65E6644F-AC3F-4AE3-E31F-CFDD00B784A8}"/>
                </a:ext>
              </a:extLst>
            </p:cNvPr>
            <p:cNvCxnSpPr>
              <a:cxnSpLocks/>
            </p:cNvCxnSpPr>
            <p:nvPr/>
          </p:nvCxnSpPr>
          <p:spPr>
            <a:xfrm>
              <a:off x="3423743" y="3236467"/>
              <a:ext cx="0" cy="54797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7CDEF7C6-D458-7EE3-0CE6-AA5A5FB1FEC6}"/>
                </a:ext>
              </a:extLst>
            </p:cNvPr>
            <p:cNvSpPr txBox="1"/>
            <p:nvPr/>
          </p:nvSpPr>
          <p:spPr>
            <a:xfrm>
              <a:off x="3383197" y="3090622"/>
              <a:ext cx="102994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2009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Titularizadora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Peruana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04708AEA-20B5-E0C3-35B0-D539313AABD8}"/>
                </a:ext>
              </a:extLst>
            </p:cNvPr>
            <p:cNvSpPr txBox="1"/>
            <p:nvPr/>
          </p:nvSpPr>
          <p:spPr>
            <a:xfrm>
              <a:off x="4215709" y="3989626"/>
              <a:ext cx="1063956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 beneficio tributario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Emisiones  por COP 10bn</a:t>
              </a: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6F85BE25-7673-6028-7B1F-763B4FC882CA}"/>
                </a:ext>
              </a:extLst>
            </p:cNvPr>
            <p:cNvSpPr txBox="1"/>
            <p:nvPr/>
          </p:nvSpPr>
          <p:spPr>
            <a:xfrm>
              <a:off x="5079264" y="2565336"/>
              <a:ext cx="1098253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2014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1ra titularización originador público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49E7C534-AC2F-623D-138E-045A5EB56280}"/>
                </a:ext>
              </a:extLst>
            </p:cNvPr>
            <p:cNvSpPr txBox="1"/>
            <p:nvPr/>
          </p:nvSpPr>
          <p:spPr>
            <a:xfrm>
              <a:off x="5699795" y="3982538"/>
              <a:ext cx="100930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2015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Titularización no hipotecaria: Libranzas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C384F9DB-91B3-49FB-EC9B-1302B3332F3F}"/>
                </a:ext>
              </a:extLst>
            </p:cNvPr>
            <p:cNvCxnSpPr>
              <a:cxnSpLocks/>
            </p:cNvCxnSpPr>
            <p:nvPr/>
          </p:nvCxnSpPr>
          <p:spPr>
            <a:xfrm>
              <a:off x="5071721" y="2713085"/>
              <a:ext cx="0" cy="109815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id="{AF6EC154-7558-61CF-514A-C82CE5C3784C}"/>
                </a:ext>
              </a:extLst>
            </p:cNvPr>
            <p:cNvSpPr txBox="1"/>
            <p:nvPr/>
          </p:nvSpPr>
          <p:spPr>
            <a:xfrm>
              <a:off x="6745633" y="3964107"/>
              <a:ext cx="107907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Titularización Cartera comercial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id="{10754525-FC96-7D93-3EB3-6BE129FF4896}"/>
                </a:ext>
              </a:extLst>
            </p:cNvPr>
            <p:cNvSpPr txBox="1"/>
            <p:nvPr/>
          </p:nvSpPr>
          <p:spPr>
            <a:xfrm>
              <a:off x="6686805" y="2769678"/>
              <a:ext cx="110371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1ra titularización hipotecaria no bancaria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DDB1814D-DCB6-E7EB-FF58-F506402A524A}"/>
                </a:ext>
              </a:extLst>
            </p:cNvPr>
            <p:cNvCxnSpPr>
              <a:cxnSpLocks/>
            </p:cNvCxnSpPr>
            <p:nvPr/>
          </p:nvCxnSpPr>
          <p:spPr>
            <a:xfrm>
              <a:off x="6735699" y="2992110"/>
              <a:ext cx="0" cy="808633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CuadroTexto 121">
              <a:extLst>
                <a:ext uri="{FF2B5EF4-FFF2-40B4-BE49-F238E27FC236}">
                  <a16:creationId xmlns:a16="http://schemas.microsoft.com/office/drawing/2014/main" id="{A4916F51-BDB3-08AF-221D-491E6813E347}"/>
                </a:ext>
              </a:extLst>
            </p:cNvPr>
            <p:cNvSpPr txBox="1"/>
            <p:nvPr/>
          </p:nvSpPr>
          <p:spPr>
            <a:xfrm>
              <a:off x="7999612" y="2411619"/>
              <a:ext cx="105385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2017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Titularización libranzas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3" name="Picture 2" descr="Como Sacar el Certificado Compensar ▷【julio 2023 】">
              <a:extLst>
                <a:ext uri="{FF2B5EF4-FFF2-40B4-BE49-F238E27FC236}">
                  <a16:creationId xmlns:a16="http://schemas.microsoft.com/office/drawing/2014/main" id="{50DE5824-5745-61B3-AA8A-9B4699D111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" t="22111" r="31749" b="30903"/>
            <a:stretch/>
          </p:blipFill>
          <p:spPr bwMode="auto">
            <a:xfrm>
              <a:off x="8011441" y="2969785"/>
              <a:ext cx="650505" cy="215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CuadroTexto 123">
              <a:extLst>
                <a:ext uri="{FF2B5EF4-FFF2-40B4-BE49-F238E27FC236}">
                  <a16:creationId xmlns:a16="http://schemas.microsoft.com/office/drawing/2014/main" id="{4DF8F9C6-E1B2-0181-4533-2013E8208A44}"/>
                </a:ext>
              </a:extLst>
            </p:cNvPr>
            <p:cNvSpPr txBox="1"/>
            <p:nvPr/>
          </p:nvSpPr>
          <p:spPr>
            <a:xfrm>
              <a:off x="8714982" y="3946369"/>
              <a:ext cx="10538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2018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Titularización Inmobiliaria 1er tramo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4233B286-49F8-A66A-34BF-8FBAE9368AEC}"/>
                </a:ext>
              </a:extLst>
            </p:cNvPr>
            <p:cNvSpPr txBox="1"/>
            <p:nvPr/>
          </p:nvSpPr>
          <p:spPr>
            <a:xfrm>
              <a:off x="9262562" y="2754045"/>
              <a:ext cx="10538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2019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1ra titularización Vehículos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2659214F-92DB-B630-867A-874B44710105}"/>
                </a:ext>
              </a:extLst>
            </p:cNvPr>
            <p:cNvSpPr txBox="1"/>
            <p:nvPr/>
          </p:nvSpPr>
          <p:spPr>
            <a:xfrm>
              <a:off x="11071277" y="2509337"/>
              <a:ext cx="102476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2022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1ra Titularización Social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A9B8AE46-B0BD-0414-DAB1-3AB475D0FED7}"/>
                </a:ext>
              </a:extLst>
            </p:cNvPr>
            <p:cNvCxnSpPr>
              <a:cxnSpLocks/>
            </p:cNvCxnSpPr>
            <p:nvPr/>
          </p:nvCxnSpPr>
          <p:spPr>
            <a:xfrm>
              <a:off x="11118436" y="2687389"/>
              <a:ext cx="0" cy="109815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C6B27372-282E-A463-65DF-D3E9652E8812}"/>
                </a:ext>
              </a:extLst>
            </p:cNvPr>
            <p:cNvCxnSpPr>
              <a:cxnSpLocks/>
            </p:cNvCxnSpPr>
            <p:nvPr/>
          </p:nvCxnSpPr>
          <p:spPr>
            <a:xfrm>
              <a:off x="10254703" y="3230532"/>
              <a:ext cx="0" cy="54797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CuadroTexto 128">
              <a:extLst>
                <a:ext uri="{FF2B5EF4-FFF2-40B4-BE49-F238E27FC236}">
                  <a16:creationId xmlns:a16="http://schemas.microsoft.com/office/drawing/2014/main" id="{5B554B1E-5A0A-5DBF-5843-071823E47F4B}"/>
                </a:ext>
              </a:extLst>
            </p:cNvPr>
            <p:cNvSpPr txBox="1"/>
            <p:nvPr/>
          </p:nvSpPr>
          <p:spPr>
            <a:xfrm>
              <a:off x="10188922" y="2960522"/>
              <a:ext cx="8043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Segundo tramo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0" name="Picture 6" descr="Titularizadora Colombiana added a cover... - Titularizadora Colombiana">
              <a:extLst>
                <a:ext uri="{FF2B5EF4-FFF2-40B4-BE49-F238E27FC236}">
                  <a16:creationId xmlns:a16="http://schemas.microsoft.com/office/drawing/2014/main" id="{4644BAE4-C91C-E958-3191-7F4C0822AF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7" t="7025" r="53329" b="62145"/>
            <a:stretch/>
          </p:blipFill>
          <p:spPr bwMode="auto">
            <a:xfrm>
              <a:off x="10308741" y="3483201"/>
              <a:ext cx="395322" cy="279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A1570694-C3C8-D682-1B14-62DB41516528}"/>
                </a:ext>
              </a:extLst>
            </p:cNvPr>
            <p:cNvSpPr txBox="1"/>
            <p:nvPr/>
          </p:nvSpPr>
          <p:spPr>
            <a:xfrm>
              <a:off x="10216370" y="3920926"/>
              <a:ext cx="94199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Titularización República Dominicana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69" name="Picture 2" descr="Banco Finandina. - YouTube">
            <a:extLst>
              <a:ext uri="{FF2B5EF4-FFF2-40B4-BE49-F238E27FC236}">
                <a16:creationId xmlns:a16="http://schemas.microsoft.com/office/drawing/2014/main" id="{FBEB9B41-0257-0CF9-527C-6D9B82A4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85" y="5486471"/>
            <a:ext cx="714815" cy="7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CuadroTexto 169">
            <a:extLst>
              <a:ext uri="{FF2B5EF4-FFF2-40B4-BE49-F238E27FC236}">
                <a16:creationId xmlns:a16="http://schemas.microsoft.com/office/drawing/2014/main" id="{871965F4-5DAE-E2AB-F6BD-9F30ACDABD6F}"/>
              </a:ext>
            </a:extLst>
          </p:cNvPr>
          <p:cNvSpPr txBox="1"/>
          <p:nvPr/>
        </p:nvSpPr>
        <p:spPr>
          <a:xfrm>
            <a:off x="11150509" y="4701883"/>
            <a:ext cx="9419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</a:p>
          <a:p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1ra Titularización de vehículos bancaria</a:t>
            </a:r>
            <a:endParaRPr lang="es-C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9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766560" y="334136"/>
            <a:ext cx="493591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Esquema Titularización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4C085F3-D281-7C60-51CF-DF2428415164}"/>
              </a:ext>
            </a:extLst>
          </p:cNvPr>
          <p:cNvGrpSpPr/>
          <p:nvPr/>
        </p:nvGrpSpPr>
        <p:grpSpPr>
          <a:xfrm>
            <a:off x="4465618" y="1638002"/>
            <a:ext cx="3400717" cy="815974"/>
            <a:chOff x="4279941" y="809491"/>
            <a:chExt cx="3517460" cy="92038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217EA7D-2741-B1C9-0E6A-727CCD98C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1"/>
              <a:ext cx="3517460" cy="920381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B510358-5827-0B3B-876A-26BD63CF65D9}"/>
                </a:ext>
              </a:extLst>
            </p:cNvPr>
            <p:cNvSpPr/>
            <p:nvPr/>
          </p:nvSpPr>
          <p:spPr>
            <a:xfrm>
              <a:off x="4843426" y="897840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Titularizadora Colombiana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F88A304-A2F7-32E3-C532-4854338B0C59}"/>
              </a:ext>
            </a:extLst>
          </p:cNvPr>
          <p:cNvSpPr txBox="1"/>
          <p:nvPr/>
        </p:nvSpPr>
        <p:spPr>
          <a:xfrm>
            <a:off x="4905940" y="2208566"/>
            <a:ext cx="27142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Estructura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Coloca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25F3A23-CBA8-6AE5-34D1-DF2D0E590683}"/>
              </a:ext>
            </a:extLst>
          </p:cNvPr>
          <p:cNvGrpSpPr/>
          <p:nvPr/>
        </p:nvGrpSpPr>
        <p:grpSpPr>
          <a:xfrm>
            <a:off x="1822054" y="3167300"/>
            <a:ext cx="3382280" cy="815974"/>
            <a:chOff x="4279941" y="809492"/>
            <a:chExt cx="4202965" cy="92038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B596CB5-444F-F758-A776-C10CCA6C0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2"/>
              <a:ext cx="3604728" cy="920381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600E598-739B-16CB-DF94-6A2EAA4C3B8D}"/>
                </a:ext>
              </a:extLst>
            </p:cNvPr>
            <p:cNvSpPr/>
            <p:nvPr/>
          </p:nvSpPr>
          <p:spPr>
            <a:xfrm>
              <a:off x="5643198" y="926945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Originadores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73E65A6-E0E4-E03D-9C4A-EFDD20F89C22}"/>
              </a:ext>
            </a:extLst>
          </p:cNvPr>
          <p:cNvGrpSpPr/>
          <p:nvPr/>
        </p:nvGrpSpPr>
        <p:grpSpPr>
          <a:xfrm>
            <a:off x="7684105" y="3170684"/>
            <a:ext cx="2947891" cy="815974"/>
            <a:chOff x="4279941" y="809492"/>
            <a:chExt cx="3517460" cy="92038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06BC818-52FC-97F9-7D75-61604AF1D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2"/>
              <a:ext cx="3517460" cy="920381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2DA96E9-AFD7-2135-0CA6-0AD29E2D27EB}"/>
                </a:ext>
              </a:extLst>
            </p:cNvPr>
            <p:cNvSpPr/>
            <p:nvPr/>
          </p:nvSpPr>
          <p:spPr>
            <a:xfrm>
              <a:off x="4864152" y="945274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Inversionistas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0E0AD5-CCDC-7BB8-721C-0CA74E52EBC5}"/>
              </a:ext>
            </a:extLst>
          </p:cNvPr>
          <p:cNvSpPr txBox="1"/>
          <p:nvPr/>
        </p:nvSpPr>
        <p:spPr>
          <a:xfrm>
            <a:off x="8044362" y="3715166"/>
            <a:ext cx="22801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Institucionales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Corporativos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Personas Naturales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Otros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A00518F-27F1-EB1B-A430-3AB862F10C37}"/>
              </a:ext>
            </a:extLst>
          </p:cNvPr>
          <p:cNvGrpSpPr/>
          <p:nvPr/>
        </p:nvGrpSpPr>
        <p:grpSpPr>
          <a:xfrm>
            <a:off x="4475457" y="4638702"/>
            <a:ext cx="3400717" cy="815974"/>
            <a:chOff x="4279941" y="809492"/>
            <a:chExt cx="3517460" cy="920381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2614143-548C-A08A-3669-F0C4B458E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2"/>
              <a:ext cx="3517460" cy="920381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0A56F9F-EEF1-CED4-9D68-86C67DFAC82E}"/>
                </a:ext>
              </a:extLst>
            </p:cNvPr>
            <p:cNvSpPr/>
            <p:nvPr/>
          </p:nvSpPr>
          <p:spPr>
            <a:xfrm>
              <a:off x="4912413" y="916322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Garantías 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BBBB51A-7DC1-BB3F-0926-7DD1834DCD25}"/>
              </a:ext>
            </a:extLst>
          </p:cNvPr>
          <p:cNvSpPr txBox="1"/>
          <p:nvPr/>
        </p:nvSpPr>
        <p:spPr>
          <a:xfrm>
            <a:off x="5044182" y="5194110"/>
            <a:ext cx="27142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Internas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Externas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AB68662-95AF-4167-0DAE-06102049DEC4}"/>
              </a:ext>
            </a:extLst>
          </p:cNvPr>
          <p:cNvSpPr txBox="1"/>
          <p:nvPr/>
        </p:nvSpPr>
        <p:spPr>
          <a:xfrm>
            <a:off x="2219116" y="3896797"/>
            <a:ext cx="27142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Originan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Transfieren y administran activos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B8C0359-8417-6F94-C2EF-EB32918FB93E}"/>
              </a:ext>
            </a:extLst>
          </p:cNvPr>
          <p:cNvSpPr/>
          <p:nvPr/>
        </p:nvSpPr>
        <p:spPr>
          <a:xfrm>
            <a:off x="4963873" y="3262176"/>
            <a:ext cx="2503795" cy="484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SPV </a:t>
            </a:r>
          </a:p>
          <a:p>
            <a:pPr algn="ctr"/>
            <a:r>
              <a:rPr lang="es-419" sz="1200" b="1" u="sng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Universalidad</a:t>
            </a:r>
          </a:p>
          <a:p>
            <a:pPr algn="ctr"/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Créditos/Inmuebles (Activo)</a:t>
            </a:r>
          </a:p>
          <a:p>
            <a:pPr algn="ctr"/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Títulos (Pasivo)</a:t>
            </a:r>
            <a:endParaRPr lang="es-ES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írculo: vacío 20">
            <a:extLst>
              <a:ext uri="{FF2B5EF4-FFF2-40B4-BE49-F238E27FC236}">
                <a16:creationId xmlns:a16="http://schemas.microsoft.com/office/drawing/2014/main" id="{FF2857D0-DAF9-539C-5B5B-5DFBC9B320FB}"/>
              </a:ext>
            </a:extLst>
          </p:cNvPr>
          <p:cNvSpPr/>
          <p:nvPr/>
        </p:nvSpPr>
        <p:spPr>
          <a:xfrm>
            <a:off x="4865516" y="2696459"/>
            <a:ext cx="2714226" cy="1894888"/>
          </a:xfrm>
          <a:prstGeom prst="donut">
            <a:avLst>
              <a:gd name="adj" fmla="val 3054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FBDE808-BD48-C4DB-DF2A-7F8BA9865CD4}"/>
              </a:ext>
            </a:extLst>
          </p:cNvPr>
          <p:cNvGrpSpPr/>
          <p:nvPr/>
        </p:nvGrpSpPr>
        <p:grpSpPr>
          <a:xfrm>
            <a:off x="5571824" y="3586614"/>
            <a:ext cx="1441120" cy="434966"/>
            <a:chOff x="4964976" y="2554553"/>
            <a:chExt cx="1600807" cy="487442"/>
          </a:xfrm>
          <a:solidFill>
            <a:srgbClr val="C00000"/>
          </a:solidFill>
        </p:grpSpPr>
        <p:pic>
          <p:nvPicPr>
            <p:cNvPr id="23" name="Gráfico 22" descr="Coche">
              <a:extLst>
                <a:ext uri="{FF2B5EF4-FFF2-40B4-BE49-F238E27FC236}">
                  <a16:creationId xmlns:a16="http://schemas.microsoft.com/office/drawing/2014/main" id="{FBFD9207-8D3E-1430-561B-4ADFBA9CB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04859" y="2637794"/>
              <a:ext cx="404201" cy="404201"/>
            </a:xfrm>
            <a:prstGeom prst="rect">
              <a:avLst/>
            </a:prstGeom>
          </p:spPr>
        </p:pic>
        <p:pic>
          <p:nvPicPr>
            <p:cNvPr id="24" name="Gráfico 23" descr="Hogar">
              <a:extLst>
                <a:ext uri="{FF2B5EF4-FFF2-40B4-BE49-F238E27FC236}">
                  <a16:creationId xmlns:a16="http://schemas.microsoft.com/office/drawing/2014/main" id="{504EC350-B5B9-0FF9-8021-29300F860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64976" y="2683629"/>
              <a:ext cx="283149" cy="283149"/>
            </a:xfrm>
            <a:prstGeom prst="rect">
              <a:avLst/>
            </a:prstGeom>
          </p:spPr>
        </p:pic>
        <p:pic>
          <p:nvPicPr>
            <p:cNvPr id="25" name="Gráfico 24" descr="Ciudad">
              <a:extLst>
                <a:ext uri="{FF2B5EF4-FFF2-40B4-BE49-F238E27FC236}">
                  <a16:creationId xmlns:a16="http://schemas.microsoft.com/office/drawing/2014/main" id="{0785D4E6-F3B5-5A3C-03B9-38337F7CB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75988" y="2647342"/>
              <a:ext cx="355725" cy="355725"/>
            </a:xfrm>
            <a:prstGeom prst="rect">
              <a:avLst/>
            </a:prstGeom>
          </p:spPr>
        </p:pic>
        <p:pic>
          <p:nvPicPr>
            <p:cNvPr id="26" name="Gráfico 25" descr="Grúa">
              <a:extLst>
                <a:ext uri="{FF2B5EF4-FFF2-40B4-BE49-F238E27FC236}">
                  <a16:creationId xmlns:a16="http://schemas.microsoft.com/office/drawing/2014/main" id="{A59CF335-26FC-FBE0-74C4-4B088CCE4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95988" y="2554553"/>
              <a:ext cx="369795" cy="387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8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2848314" y="372274"/>
            <a:ext cx="8932776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Vehículo de titularización – Universalidad (concepto jurídico)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B4A60A-D841-995E-E2EE-B4A1AB750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340000"/>
              </p:ext>
            </p:extLst>
          </p:nvPr>
        </p:nvGraphicFramePr>
        <p:xfrm>
          <a:off x="3200370" y="3658676"/>
          <a:ext cx="5313367" cy="286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FEF47BC-C500-5A0A-B6B3-4DC45D8DA5C7}"/>
              </a:ext>
            </a:extLst>
          </p:cNvPr>
          <p:cNvSpPr txBox="1"/>
          <p:nvPr/>
        </p:nvSpPr>
        <p:spPr>
          <a:xfrm>
            <a:off x="616505" y="1890304"/>
            <a:ext cx="2464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Marco Jurídico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Especial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AD12A1-DE60-958C-00D3-7DB484A5B497}"/>
              </a:ext>
            </a:extLst>
          </p:cNvPr>
          <p:cNvSpPr txBox="1"/>
          <p:nvPr/>
        </p:nvSpPr>
        <p:spPr>
          <a:xfrm>
            <a:off x="3759976" y="1051072"/>
            <a:ext cx="71094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dirty="0">
              <a:solidFill>
                <a:srgbClr val="3F3F3F"/>
              </a:solidFill>
              <a:latin typeface="Calibri" panose="020F0502020204030204"/>
            </a:endParaRPr>
          </a:p>
          <a:p>
            <a:pPr marL="190510" indent="-190510">
              <a:buBlip>
                <a:blip r:embed="rId9"/>
              </a:buBlip>
              <a:defRPr/>
            </a:pPr>
            <a:r>
              <a:rPr lang="es-CO" altLang="es-CO" sz="1600" dirty="0">
                <a:solidFill>
                  <a:prstClr val="black"/>
                </a:solidFill>
                <a:cs typeface="Arial" charset="0"/>
              </a:rPr>
              <a:t>Permite la creación de un </a:t>
            </a:r>
            <a:r>
              <a:rPr lang="es-CO" altLang="es-CO" sz="1600" b="1" dirty="0">
                <a:solidFill>
                  <a:srgbClr val="002060"/>
                </a:solidFill>
                <a:cs typeface="Arial" charset="0"/>
              </a:rPr>
              <a:t>SPV (Universalidad)  </a:t>
            </a:r>
            <a:r>
              <a:rPr lang="es-CO" altLang="es-CO" sz="1600" dirty="0">
                <a:solidFill>
                  <a:prstClr val="black"/>
                </a:solidFill>
                <a:cs typeface="Arial" charset="0"/>
              </a:rPr>
              <a:t>que empaqueta activos, sus garantías y derechos y cuenta con </a:t>
            </a:r>
            <a:r>
              <a:rPr lang="es-CO" altLang="es-CO" sz="1600" b="1" dirty="0">
                <a:solidFill>
                  <a:srgbClr val="002060"/>
                </a:solidFill>
                <a:cs typeface="Arial" charset="0"/>
              </a:rPr>
              <a:t>separación jurídica, financiera y contable del Originador</a:t>
            </a:r>
            <a:r>
              <a:rPr lang="es-CO" altLang="es-CO" sz="1600" dirty="0">
                <a:solidFill>
                  <a:prstClr val="black"/>
                </a:solidFill>
                <a:cs typeface="Arial" charset="0"/>
              </a:rPr>
              <a:t> del activo subyacente y</a:t>
            </a:r>
            <a:r>
              <a:rPr lang="es-CO" altLang="es-CO" sz="1600" b="1" dirty="0">
                <a:solidFill>
                  <a:srgbClr val="002060"/>
                </a:solidFill>
                <a:cs typeface="Arial" charset="0"/>
              </a:rPr>
              <a:t> Titularizadora </a:t>
            </a:r>
          </a:p>
          <a:p>
            <a:pPr marL="190510" indent="-190510">
              <a:buBlip>
                <a:blip r:embed="rId9"/>
              </a:buBlip>
              <a:defRPr/>
            </a:pPr>
            <a:endParaRPr lang="es-CO" altLang="es-CO" sz="1600" b="1" dirty="0">
              <a:solidFill>
                <a:srgbClr val="002060"/>
              </a:solidFill>
              <a:cs typeface="Arial" charset="0"/>
            </a:endParaRPr>
          </a:p>
          <a:p>
            <a:pPr marL="190510" indent="-190510">
              <a:buBlip>
                <a:blip r:embed="rId9"/>
              </a:buBlip>
              <a:defRPr/>
            </a:pPr>
            <a:r>
              <a:rPr lang="es-ES" altLang="es-CO" sz="1600" dirty="0">
                <a:solidFill>
                  <a:prstClr val="black"/>
                </a:solidFill>
                <a:cs typeface="Arial" charset="0"/>
              </a:rPr>
              <a:t>Considerando que la Universalidad no tiene personería jurídica propia, el emisor es la Titularizadora con cargo a la Universalidad</a:t>
            </a:r>
            <a:endParaRPr lang="en-US" altLang="es-E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DC35A0-9177-67F2-EDB9-7BDC95CD3149}"/>
              </a:ext>
            </a:extLst>
          </p:cNvPr>
          <p:cNvSpPr txBox="1"/>
          <p:nvPr/>
        </p:nvSpPr>
        <p:spPr>
          <a:xfrm>
            <a:off x="353900" y="5484806"/>
            <a:ext cx="39433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</a:pP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Universalidad separa los activos del patrimonio del Originador y del Emisor  financiera, jurídica y contablemente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636F60-6388-4963-EA59-5586C90ECD34}"/>
              </a:ext>
            </a:extLst>
          </p:cNvPr>
          <p:cNvSpPr txBox="1"/>
          <p:nvPr/>
        </p:nvSpPr>
        <p:spPr>
          <a:xfrm>
            <a:off x="6853288" y="3687486"/>
            <a:ext cx="42312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SzTx/>
              <a:tabLst/>
            </a:pP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son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transferidos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no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pueden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ser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devueltos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Originador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Los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flujos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caja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pertenecen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 SPV y son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dedicados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pago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títulos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emitidos</a:t>
            </a:r>
            <a:endParaRPr lang="en-US" altLang="es-E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30599C-342F-24FB-7D55-C43432B24D14}"/>
              </a:ext>
            </a:extLst>
          </p:cNvPr>
          <p:cNvSpPr txBox="1"/>
          <p:nvPr/>
        </p:nvSpPr>
        <p:spPr>
          <a:xfrm>
            <a:off x="7570743" y="5576596"/>
            <a:ext cx="3726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SzTx/>
              <a:tabLst/>
            </a:pP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son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inmunes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bancarrota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Originador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de la Titularizadora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4C40B6-7471-B172-B903-AEE57937ABC5}"/>
              </a:ext>
            </a:extLst>
          </p:cNvPr>
          <p:cNvSpPr txBox="1"/>
          <p:nvPr/>
        </p:nvSpPr>
        <p:spPr>
          <a:xfrm>
            <a:off x="2527863" y="3897075"/>
            <a:ext cx="2464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SPV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(Universalidad)</a:t>
            </a:r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3CB5F3B3-7A67-7F51-0EF6-54B61487EBFB}"/>
              </a:ext>
            </a:extLst>
          </p:cNvPr>
          <p:cNvSpPr/>
          <p:nvPr/>
        </p:nvSpPr>
        <p:spPr>
          <a:xfrm>
            <a:off x="3301118" y="1101266"/>
            <a:ext cx="238470" cy="220536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45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4107766" y="334136"/>
            <a:ext cx="7594707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Vehículo de titularización - Universalidad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16" name="1 Grupo">
            <a:extLst>
              <a:ext uri="{FF2B5EF4-FFF2-40B4-BE49-F238E27FC236}">
                <a16:creationId xmlns:a16="http://schemas.microsoft.com/office/drawing/2014/main" id="{69535DF6-EC0B-C171-BE71-AC3D1E8FA883}"/>
              </a:ext>
            </a:extLst>
          </p:cNvPr>
          <p:cNvGrpSpPr>
            <a:grpSpLocks/>
          </p:cNvGrpSpPr>
          <p:nvPr/>
        </p:nvGrpSpPr>
        <p:grpSpPr bwMode="auto">
          <a:xfrm>
            <a:off x="410193" y="1040733"/>
            <a:ext cx="6575861" cy="5746486"/>
            <a:chOff x="356485" y="2393950"/>
            <a:chExt cx="6925378" cy="3843338"/>
          </a:xfrm>
        </p:grpSpPr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0180CE99-C0E4-C464-CAD9-DE210482B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85" y="2393950"/>
              <a:ext cx="6925378" cy="3843338"/>
            </a:xfrm>
            <a:prstGeom prst="rect">
              <a:avLst/>
            </a:prstGeom>
            <a:noFill/>
            <a:ln w="28575">
              <a:solidFill>
                <a:srgbClr val="041E4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600" kern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11E1F1AE-6828-437B-DECB-3C41DA040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3143250"/>
              <a:ext cx="1532654" cy="17891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s-MX" altLang="en-US" sz="1200" kern="12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Título A</a:t>
              </a:r>
              <a:endParaRPr lang="es-ES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7339291C-96FA-F6FD-FE61-F78FDD6AD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213" y="3143250"/>
              <a:ext cx="1439862" cy="2216150"/>
            </a:xfrm>
            <a:prstGeom prst="rect">
              <a:avLst/>
            </a:prstGeom>
            <a:solidFill>
              <a:srgbClr val="041E4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s-MX" altLang="en-US" sz="1200" b="1" kern="1200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Créditos 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s-MX" altLang="en-US" sz="1200" b="1" kern="1200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311345F0-E4C5-2AAC-2509-9A76DE715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083" y="2422306"/>
              <a:ext cx="2212980" cy="2264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n-US" sz="1600" b="1" kern="1200" dirty="0">
                  <a:solidFill>
                    <a:srgbClr val="041E4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Universalidad Tipo*</a:t>
              </a:r>
              <a:endParaRPr lang="es-ES" altLang="en-US" sz="1600" b="1" kern="1200" dirty="0">
                <a:solidFill>
                  <a:srgbClr val="041E4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570DA064-C845-05F1-73D1-F9AA1533F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213" y="2852738"/>
              <a:ext cx="1439862" cy="185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n-US" sz="1200" b="1" kern="1200">
                  <a:solidFill>
                    <a:srgbClr val="041E4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Activo</a:t>
              </a:r>
              <a:endParaRPr lang="es-ES" altLang="en-US" sz="1200" b="1" kern="1200">
                <a:solidFill>
                  <a:srgbClr val="041E4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06986151-6751-F1E9-191E-9D2718CC9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4075" y="2852738"/>
              <a:ext cx="1511300" cy="185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n-US" sz="1200" b="1" kern="1200">
                  <a:solidFill>
                    <a:srgbClr val="041E4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Pasivo</a:t>
              </a:r>
              <a:endParaRPr lang="es-ES" altLang="en-US" sz="1050" b="1" kern="1200">
                <a:solidFill>
                  <a:srgbClr val="041E4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C5791460-48B7-4EFD-3C03-37CC5DA3C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842" y="5693847"/>
              <a:ext cx="1514475" cy="2159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n-US" sz="1100" kern="1200" dirty="0">
                  <a:solidFill>
                    <a:srgbClr val="041E4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Derecho</a:t>
              </a:r>
              <a:r>
                <a:rPr lang="es-MX" altLang="en-US" sz="1100" kern="12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Residual</a:t>
              </a:r>
              <a:endParaRPr lang="es-ES" altLang="en-US" sz="1100" kern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F284410-171D-AC36-F00A-F3A3B36F367E}"/>
              </a:ext>
            </a:extLst>
          </p:cNvPr>
          <p:cNvGrpSpPr/>
          <p:nvPr/>
        </p:nvGrpSpPr>
        <p:grpSpPr>
          <a:xfrm>
            <a:off x="7047057" y="2232795"/>
            <a:ext cx="5083939" cy="1445233"/>
            <a:chOff x="346490" y="-1229707"/>
            <a:chExt cx="19106643" cy="3161882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EE9FA730-819E-81BE-614E-9C04FB725847}"/>
                </a:ext>
              </a:extLst>
            </p:cNvPr>
            <p:cNvSpPr/>
            <p:nvPr/>
          </p:nvSpPr>
          <p:spPr>
            <a:xfrm>
              <a:off x="346490" y="-1229707"/>
              <a:ext cx="19106643" cy="31618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sz="1600"/>
            </a:p>
          </p:txBody>
        </p:sp>
        <p:sp>
          <p:nvSpPr>
            <p:cNvPr id="30" name="Rectángulo: esquinas redondeadas 4">
              <a:extLst>
                <a:ext uri="{FF2B5EF4-FFF2-40B4-BE49-F238E27FC236}">
                  <a16:creationId xmlns:a16="http://schemas.microsoft.com/office/drawing/2014/main" id="{E36D9A24-A0D3-DE76-6CD9-5568FD91F580}"/>
                </a:ext>
              </a:extLst>
            </p:cNvPr>
            <p:cNvSpPr txBox="1"/>
            <p:nvPr/>
          </p:nvSpPr>
          <p:spPr>
            <a:xfrm>
              <a:off x="1692728" y="-546689"/>
              <a:ext cx="16550625" cy="1795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 universalidad es una Estructura jurídicamente blindada. Los créditos que ingresan a la universalidad están protegidos para que su flujo se destine exclusivamente a los gastos del vehículo. La prioridad del pago siempre son los intereses y el capital del título A.</a:t>
              </a:r>
              <a:endParaRPr lang="en-US" sz="14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CF4A669-9E05-8D79-DD61-36F9A13CA648}"/>
              </a:ext>
            </a:extLst>
          </p:cNvPr>
          <p:cNvSpPr txBox="1"/>
          <p:nvPr/>
        </p:nvSpPr>
        <p:spPr>
          <a:xfrm>
            <a:off x="7047057" y="6385364"/>
            <a:ext cx="3446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*Aplica para emisiones de contenido crediticio</a:t>
            </a:r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29 CuadroTexto">
            <a:extLst>
              <a:ext uri="{FF2B5EF4-FFF2-40B4-BE49-F238E27FC236}">
                <a16:creationId xmlns:a16="http://schemas.microsoft.com/office/drawing/2014/main" id="{64BCA28F-55FD-1A64-669A-89567DDEAE24}"/>
              </a:ext>
            </a:extLst>
          </p:cNvPr>
          <p:cNvSpPr txBox="1"/>
          <p:nvPr/>
        </p:nvSpPr>
        <p:spPr bwMode="auto">
          <a:xfrm>
            <a:off x="4551366" y="2349825"/>
            <a:ext cx="2447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defTabSz="914400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CO" sz="1200" kern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títulos A tienen la prioridad en el pago y todas las coberturas están hechas para proteger el pago de este título</a:t>
            </a:r>
          </a:p>
        </p:txBody>
      </p:sp>
      <p:sp>
        <p:nvSpPr>
          <p:cNvPr id="33" name="29 CuadroTexto">
            <a:extLst>
              <a:ext uri="{FF2B5EF4-FFF2-40B4-BE49-F238E27FC236}">
                <a16:creationId xmlns:a16="http://schemas.microsoft.com/office/drawing/2014/main" id="{5ECE2588-621E-5E2E-53EB-BAE860C4539D}"/>
              </a:ext>
            </a:extLst>
          </p:cNvPr>
          <p:cNvSpPr txBox="1"/>
          <p:nvPr/>
        </p:nvSpPr>
        <p:spPr bwMode="auto">
          <a:xfrm>
            <a:off x="4647054" y="4943873"/>
            <a:ext cx="2256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defTabSz="914400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CO" sz="1200" kern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títulos subordinados generalmente los adquieren los originadores </a:t>
            </a:r>
          </a:p>
        </p:txBody>
      </p:sp>
      <p:sp>
        <p:nvSpPr>
          <p:cNvPr id="34" name="29 CuadroTexto">
            <a:extLst>
              <a:ext uri="{FF2B5EF4-FFF2-40B4-BE49-F238E27FC236}">
                <a16:creationId xmlns:a16="http://schemas.microsoft.com/office/drawing/2014/main" id="{17BB640C-6126-E126-1DF0-3B1EA7BC461D}"/>
              </a:ext>
            </a:extLst>
          </p:cNvPr>
          <p:cNvSpPr txBox="1"/>
          <p:nvPr/>
        </p:nvSpPr>
        <p:spPr bwMode="auto">
          <a:xfrm>
            <a:off x="4516838" y="5875927"/>
            <a:ext cx="2386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defTabSz="914400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CO" sz="1200" kern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Utilidad que tiene el originador si la cartera tiene un buen comportamiento 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97D4251-D9A5-FE39-AD6E-BBACF7E18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987" y="4847487"/>
            <a:ext cx="1455302" cy="6271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Título B</a:t>
            </a:r>
            <a:endParaRPr lang="es-ES" altLang="en-US" sz="1200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D91C2F1-82FE-1EB1-1785-3006AE318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987" y="5483258"/>
            <a:ext cx="1455302" cy="222504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Título </a:t>
            </a:r>
            <a:r>
              <a:rPr lang="es-MX" alt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MZ</a:t>
            </a:r>
            <a:endParaRPr lang="es-ES" altLang="en-US" sz="1200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4F89695-D82C-6F80-467B-FA442F321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479" y="5710252"/>
            <a:ext cx="1455302" cy="2225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Título C</a:t>
            </a:r>
            <a:endParaRPr lang="es-ES" altLang="en-US" sz="1200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8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4477340" y="404671"/>
            <a:ext cx="7085093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Emisiones por activo subyacente y Originadores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2" name="20 Imagen">
            <a:extLst>
              <a:ext uri="{FF2B5EF4-FFF2-40B4-BE49-F238E27FC236}">
                <a16:creationId xmlns:a16="http://schemas.microsoft.com/office/drawing/2014/main" id="{69F6F4C0-B692-E21B-4430-CBC7B0A64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24" y="1037960"/>
            <a:ext cx="729601" cy="376034"/>
          </a:xfrm>
          <a:prstGeom prst="rect">
            <a:avLst/>
          </a:prstGeom>
        </p:spPr>
      </p:pic>
      <p:pic>
        <p:nvPicPr>
          <p:cNvPr id="3" name="10 Imagen">
            <a:extLst>
              <a:ext uri="{FF2B5EF4-FFF2-40B4-BE49-F238E27FC236}">
                <a16:creationId xmlns:a16="http://schemas.microsoft.com/office/drawing/2014/main" id="{31352894-7AA9-2E4E-5C3D-8235CFE19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68" y="1413994"/>
            <a:ext cx="778844" cy="583381"/>
          </a:xfrm>
          <a:prstGeom prst="rect">
            <a:avLst/>
          </a:prstGeom>
        </p:spPr>
      </p:pic>
      <p:pic>
        <p:nvPicPr>
          <p:cNvPr id="4" name="Imagen 1" descr="image001">
            <a:extLst>
              <a:ext uri="{FF2B5EF4-FFF2-40B4-BE49-F238E27FC236}">
                <a16:creationId xmlns:a16="http://schemas.microsoft.com/office/drawing/2014/main" id="{D94E8691-922A-CA6E-6390-3A1DD10ED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-1" b="9939"/>
          <a:stretch/>
        </p:blipFill>
        <p:spPr bwMode="auto">
          <a:xfrm>
            <a:off x="201223" y="2716943"/>
            <a:ext cx="715128" cy="5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de finanzauto">
            <a:extLst>
              <a:ext uri="{FF2B5EF4-FFF2-40B4-BE49-F238E27FC236}">
                <a16:creationId xmlns:a16="http://schemas.microsoft.com/office/drawing/2014/main" id="{859AC581-7FC3-F8DE-27DF-190D97AE8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14" y="5513807"/>
            <a:ext cx="601534" cy="5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4166057-1FE1-3D08-EA5F-2891D1CEFDE8}"/>
              </a:ext>
            </a:extLst>
          </p:cNvPr>
          <p:cNvSpPr txBox="1"/>
          <p:nvPr/>
        </p:nvSpPr>
        <p:spPr>
          <a:xfrm>
            <a:off x="8595974" y="1007854"/>
            <a:ext cx="179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Comercial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39C809-EF78-97B4-8836-097B1DDAFD1A}"/>
              </a:ext>
            </a:extLst>
          </p:cNvPr>
          <p:cNvSpPr txBox="1"/>
          <p:nvPr/>
        </p:nvSpPr>
        <p:spPr>
          <a:xfrm>
            <a:off x="2481458" y="1032164"/>
            <a:ext cx="199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Hipotecario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991AFE1-BCF4-9C84-87AB-0E619E5DC2DD}"/>
              </a:ext>
            </a:extLst>
          </p:cNvPr>
          <p:cNvSpPr/>
          <p:nvPr/>
        </p:nvSpPr>
        <p:spPr>
          <a:xfrm>
            <a:off x="168791" y="1047954"/>
            <a:ext cx="1371600" cy="12954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Tabla 49">
            <a:extLst>
              <a:ext uri="{FF2B5EF4-FFF2-40B4-BE49-F238E27FC236}">
                <a16:creationId xmlns:a16="http://schemas.microsoft.com/office/drawing/2014/main" id="{21D434EB-1E68-384D-6709-4DB87292E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95973"/>
              </p:ext>
            </p:extLst>
          </p:nvPr>
        </p:nvGraphicFramePr>
        <p:xfrm>
          <a:off x="2521004" y="1585594"/>
          <a:ext cx="4129350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4342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811972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1000578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Emisión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Monto*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TIPS PESOS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Tasa Fija 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$15.93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TIPS UVR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Indexados 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$7.48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70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Tasa Fija ONB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$0.09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54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TECH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Cartera Vencida 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$1.16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716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$24.41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36875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F51DF6D1-5F8F-9F5D-0E7A-124ED7D47D62}"/>
              </a:ext>
            </a:extLst>
          </p:cNvPr>
          <p:cNvSpPr/>
          <p:nvPr/>
        </p:nvSpPr>
        <p:spPr>
          <a:xfrm>
            <a:off x="172802" y="3767155"/>
            <a:ext cx="1367589" cy="12954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3A3622-D2B3-D2C0-AEE0-EC93A5D4D858}"/>
              </a:ext>
            </a:extLst>
          </p:cNvPr>
          <p:cNvSpPr txBox="1"/>
          <p:nvPr/>
        </p:nvSpPr>
        <p:spPr>
          <a:xfrm>
            <a:off x="2564857" y="5204235"/>
            <a:ext cx="166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Vehículos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76A2059-3553-E6C9-8050-DFDE14002A2A}"/>
              </a:ext>
            </a:extLst>
          </p:cNvPr>
          <p:cNvSpPr/>
          <p:nvPr/>
        </p:nvSpPr>
        <p:spPr>
          <a:xfrm>
            <a:off x="172802" y="5162832"/>
            <a:ext cx="1367590" cy="1334167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5" name="Tabla 49">
            <a:extLst>
              <a:ext uri="{FF2B5EF4-FFF2-40B4-BE49-F238E27FC236}">
                <a16:creationId xmlns:a16="http://schemas.microsoft.com/office/drawing/2014/main" id="{E3C41018-4CCE-9246-5845-BB221650D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22459"/>
              </p:ext>
            </p:extLst>
          </p:nvPr>
        </p:nvGraphicFramePr>
        <p:xfrm>
          <a:off x="2481458" y="5726710"/>
          <a:ext cx="4186688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992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2138680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95592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72496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Emisión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Monto*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TIV  PESOS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Créditos de Vehículos ONB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$0.52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id="{F7658383-C67A-42BD-1822-57E3F8F96E31}"/>
              </a:ext>
            </a:extLst>
          </p:cNvPr>
          <p:cNvSpPr/>
          <p:nvPr/>
        </p:nvSpPr>
        <p:spPr>
          <a:xfrm>
            <a:off x="7143484" y="1053121"/>
            <a:ext cx="1330444" cy="1342934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Tabla 49">
            <a:extLst>
              <a:ext uri="{FF2B5EF4-FFF2-40B4-BE49-F238E27FC236}">
                <a16:creationId xmlns:a16="http://schemas.microsoft.com/office/drawing/2014/main" id="{4A15A788-A0E1-C4F5-BCAA-9303E2478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62350"/>
              </p:ext>
            </p:extLst>
          </p:nvPr>
        </p:nvGraphicFramePr>
        <p:xfrm>
          <a:off x="8595974" y="1538694"/>
          <a:ext cx="3559757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17868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95592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68627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Emisión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Monto*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TER IPC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Cartera Comercial*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$0.23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id="{558E8A0F-0A8B-247E-A881-F682E019A44B}"/>
              </a:ext>
            </a:extLst>
          </p:cNvPr>
          <p:cNvSpPr/>
          <p:nvPr/>
        </p:nvSpPr>
        <p:spPr>
          <a:xfrm>
            <a:off x="7143484" y="2793564"/>
            <a:ext cx="1330444" cy="1363772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9" name="Tabla 49">
            <a:extLst>
              <a:ext uri="{FF2B5EF4-FFF2-40B4-BE49-F238E27FC236}">
                <a16:creationId xmlns:a16="http://schemas.microsoft.com/office/drawing/2014/main" id="{1510593A-4DAB-2C5D-8390-7621F1547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88226"/>
              </p:ext>
            </p:extLst>
          </p:nvPr>
        </p:nvGraphicFramePr>
        <p:xfrm>
          <a:off x="8798998" y="3078971"/>
          <a:ext cx="3393002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17868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507046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95592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72496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Emisión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Monto*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Activos Inmobiliarios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$0.27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A7A176D7-E1F9-2347-A3C2-563FADD23355}"/>
              </a:ext>
            </a:extLst>
          </p:cNvPr>
          <p:cNvSpPr/>
          <p:nvPr/>
        </p:nvSpPr>
        <p:spPr>
          <a:xfrm>
            <a:off x="7143484" y="4370122"/>
            <a:ext cx="1367589" cy="1419821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Tabla 49">
            <a:extLst>
              <a:ext uri="{FF2B5EF4-FFF2-40B4-BE49-F238E27FC236}">
                <a16:creationId xmlns:a16="http://schemas.microsoft.com/office/drawing/2014/main" id="{185AF714-4529-5F35-7729-FE623739C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50428"/>
              </p:ext>
            </p:extLst>
          </p:nvPr>
        </p:nvGraphicFramePr>
        <p:xfrm>
          <a:off x="6139939" y="4423834"/>
          <a:ext cx="5921223" cy="883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04379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808135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1408709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O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Monto*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$25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924B06CD-690F-8D8E-4602-8151CEEA9818}"/>
              </a:ext>
            </a:extLst>
          </p:cNvPr>
          <p:cNvSpPr txBox="1"/>
          <p:nvPr/>
        </p:nvSpPr>
        <p:spPr>
          <a:xfrm>
            <a:off x="2564857" y="3704246"/>
            <a:ext cx="15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Libranzas</a:t>
            </a:r>
          </a:p>
        </p:txBody>
      </p:sp>
      <p:graphicFrame>
        <p:nvGraphicFramePr>
          <p:cNvPr id="23" name="Tabla 49">
            <a:extLst>
              <a:ext uri="{FF2B5EF4-FFF2-40B4-BE49-F238E27FC236}">
                <a16:creationId xmlns:a16="http://schemas.microsoft.com/office/drawing/2014/main" id="{65C35AA0-2C31-D35A-35B4-9B79F7F58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85840"/>
              </p:ext>
            </p:extLst>
          </p:nvPr>
        </p:nvGraphicFramePr>
        <p:xfrm>
          <a:off x="2481458" y="4303960"/>
          <a:ext cx="3338702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277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469453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Emisión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Monto*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TIL PESOS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Libranzas ONB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$0.33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pic>
        <p:nvPicPr>
          <p:cNvPr id="24" name="21 Imagen">
            <a:extLst>
              <a:ext uri="{FF2B5EF4-FFF2-40B4-BE49-F238E27FC236}">
                <a16:creationId xmlns:a16="http://schemas.microsoft.com/office/drawing/2014/main" id="{FFBB9B59-1A6D-C796-8FEF-D7D4EF2232F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048" y="1193131"/>
            <a:ext cx="627024" cy="237067"/>
          </a:xfrm>
          <a:prstGeom prst="rect">
            <a:avLst/>
          </a:prstGeom>
        </p:spPr>
      </p:pic>
      <p:pic>
        <p:nvPicPr>
          <p:cNvPr id="25" name="17 Imagen">
            <a:extLst>
              <a:ext uri="{FF2B5EF4-FFF2-40B4-BE49-F238E27FC236}">
                <a16:creationId xmlns:a16="http://schemas.microsoft.com/office/drawing/2014/main" id="{59994615-B6E0-683E-F3D3-89CF33DC11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69" y="4387615"/>
            <a:ext cx="453116" cy="317673"/>
          </a:xfrm>
          <a:prstGeom prst="rect">
            <a:avLst/>
          </a:prstGeom>
        </p:spPr>
      </p:pic>
      <p:pic>
        <p:nvPicPr>
          <p:cNvPr id="26" name="Picture 2" descr="Resultado de imagen para compensar logo">
            <a:extLst>
              <a:ext uri="{FF2B5EF4-FFF2-40B4-BE49-F238E27FC236}">
                <a16:creationId xmlns:a16="http://schemas.microsoft.com/office/drawing/2014/main" id="{A8C87DC1-335D-1974-EA4E-1696C785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94" y="4029147"/>
            <a:ext cx="735607" cy="2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4 Imagen">
            <a:extLst>
              <a:ext uri="{FF2B5EF4-FFF2-40B4-BE49-F238E27FC236}">
                <a16:creationId xmlns:a16="http://schemas.microsoft.com/office/drawing/2014/main" id="{DF47ABD2-06E1-EBF1-87E5-B4CCE9665C8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2" y="2854598"/>
            <a:ext cx="938667" cy="186244"/>
          </a:xfrm>
          <a:prstGeom prst="rect">
            <a:avLst/>
          </a:prstGeom>
        </p:spPr>
      </p:pic>
      <p:pic>
        <p:nvPicPr>
          <p:cNvPr id="28" name="Picture 6" descr="Resultado de imagen para itau">
            <a:extLst>
              <a:ext uri="{FF2B5EF4-FFF2-40B4-BE49-F238E27FC236}">
                <a16:creationId xmlns:a16="http://schemas.microsoft.com/office/drawing/2014/main" id="{BF451140-7AEB-41A7-F1E1-A2D1E23B5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4" y="2443672"/>
            <a:ext cx="236655" cy="2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>
            <a:extLst>
              <a:ext uri="{FF2B5EF4-FFF2-40B4-BE49-F238E27FC236}">
                <a16:creationId xmlns:a16="http://schemas.microsoft.com/office/drawing/2014/main" id="{047A5AB6-53CB-A338-DFB5-A5F9398AD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10346" r="16491" b="10528"/>
          <a:stretch/>
        </p:blipFill>
        <p:spPr bwMode="auto">
          <a:xfrm>
            <a:off x="2068338" y="2392365"/>
            <a:ext cx="354774" cy="3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11 Imagen">
            <a:extLst>
              <a:ext uri="{FF2B5EF4-FFF2-40B4-BE49-F238E27FC236}">
                <a16:creationId xmlns:a16="http://schemas.microsoft.com/office/drawing/2014/main" id="{7F27339D-B9DE-DE9F-9C05-5E93F304010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6" y="2392365"/>
            <a:ext cx="483686" cy="280850"/>
          </a:xfrm>
          <a:prstGeom prst="rect">
            <a:avLst/>
          </a:prstGeom>
        </p:spPr>
      </p:pic>
      <p:pic>
        <p:nvPicPr>
          <p:cNvPr id="31" name="12 Imagen">
            <a:extLst>
              <a:ext uri="{FF2B5EF4-FFF2-40B4-BE49-F238E27FC236}">
                <a16:creationId xmlns:a16="http://schemas.microsoft.com/office/drawing/2014/main" id="{52288F79-D97A-E91A-B068-C77534E4725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49" y="2011893"/>
            <a:ext cx="779550" cy="171599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9A6D5A4C-2D51-CCA6-9E09-EFF885DDD667}"/>
              </a:ext>
            </a:extLst>
          </p:cNvPr>
          <p:cNvSpPr txBox="1"/>
          <p:nvPr/>
        </p:nvSpPr>
        <p:spPr>
          <a:xfrm>
            <a:off x="338610" y="6581001"/>
            <a:ext cx="3237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2">
                    <a:lumMod val="75000"/>
                  </a:schemeClr>
                </a:solidFill>
              </a:rPr>
              <a:t>*Billones de COP</a:t>
            </a:r>
            <a:endParaRPr lang="es-CO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2" descr="Préstamo de Libre Inversión en Scotiabank Colpatria - Créditos Faciles">
            <a:extLst>
              <a:ext uri="{FF2B5EF4-FFF2-40B4-BE49-F238E27FC236}">
                <a16:creationId xmlns:a16="http://schemas.microsoft.com/office/drawing/2014/main" id="{14F698B9-A26D-3718-5AC7-29B2753A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86" y="2340094"/>
            <a:ext cx="764988" cy="4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ᐈ Sucursal 【Banco Finandina】 en Kr 43A No. 23 - 49 Local 134 Centro ...">
            <a:extLst>
              <a:ext uri="{FF2B5EF4-FFF2-40B4-BE49-F238E27FC236}">
                <a16:creationId xmlns:a16="http://schemas.microsoft.com/office/drawing/2014/main" id="{15ACA322-CC33-3FE2-6370-D90BF31D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14" y="5909684"/>
            <a:ext cx="652167" cy="2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2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222533" y="345270"/>
            <a:ext cx="3305908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Nuestro Portafolio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9 CuadroTexto">
            <a:extLst>
              <a:ext uri="{FF2B5EF4-FFF2-40B4-BE49-F238E27FC236}">
                <a16:creationId xmlns:a16="http://schemas.microsoft.com/office/drawing/2014/main" id="{934A1E71-8936-53DE-A016-D02E8D6C488C}"/>
              </a:ext>
            </a:extLst>
          </p:cNvPr>
          <p:cNvSpPr txBox="1"/>
          <p:nvPr/>
        </p:nvSpPr>
        <p:spPr>
          <a:xfrm>
            <a:off x="4780472" y="1749216"/>
            <a:ext cx="2852737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Saldo administrado </a:t>
            </a: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($Billones)</a:t>
            </a:r>
          </a:p>
        </p:txBody>
      </p:sp>
      <p:sp>
        <p:nvSpPr>
          <p:cNvPr id="3" name="25 CuadroTexto">
            <a:extLst>
              <a:ext uri="{FF2B5EF4-FFF2-40B4-BE49-F238E27FC236}">
                <a16:creationId xmlns:a16="http://schemas.microsoft.com/office/drawing/2014/main" id="{A2A90F92-99E2-81A4-7737-34CFB29F78C2}"/>
              </a:ext>
            </a:extLst>
          </p:cNvPr>
          <p:cNvSpPr txBox="1"/>
          <p:nvPr/>
        </p:nvSpPr>
        <p:spPr>
          <a:xfrm>
            <a:off x="1514941" y="6459396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Titularizadora Colombiana.</a:t>
            </a:r>
            <a:endParaRPr lang="es-CO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9 CuadroTexto">
            <a:extLst>
              <a:ext uri="{FF2B5EF4-FFF2-40B4-BE49-F238E27FC236}">
                <a16:creationId xmlns:a16="http://schemas.microsoft.com/office/drawing/2014/main" id="{BE28B881-D4B7-0524-0041-6E0E92B012A1}"/>
              </a:ext>
            </a:extLst>
          </p:cNvPr>
          <p:cNvSpPr txBox="1"/>
          <p:nvPr/>
        </p:nvSpPr>
        <p:spPr>
          <a:xfrm>
            <a:off x="8679166" y="1743905"/>
            <a:ext cx="2852737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Composición del portafolio</a:t>
            </a: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($Billones)</a:t>
            </a:r>
          </a:p>
        </p:txBody>
      </p:sp>
      <p:sp>
        <p:nvSpPr>
          <p:cNvPr id="5" name="14 CuadroTexto">
            <a:extLst>
              <a:ext uri="{FF2B5EF4-FFF2-40B4-BE49-F238E27FC236}">
                <a16:creationId xmlns:a16="http://schemas.microsoft.com/office/drawing/2014/main" id="{A5C04809-6D62-4C32-E8D1-DA94F3755447}"/>
              </a:ext>
            </a:extLst>
          </p:cNvPr>
          <p:cNvSpPr txBox="1"/>
          <p:nvPr/>
        </p:nvSpPr>
        <p:spPr>
          <a:xfrm>
            <a:off x="1554553" y="1075155"/>
            <a:ext cx="82677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1400" dirty="0">
                <a:latin typeface="+mj-lt"/>
              </a:rPr>
              <a:t>El portafolio de la </a:t>
            </a:r>
            <a:r>
              <a:rPr lang="es-ES" sz="1400" dirty="0" err="1">
                <a:latin typeface="+mj-lt"/>
              </a:rPr>
              <a:t>Titularizadora</a:t>
            </a:r>
            <a:r>
              <a:rPr lang="x-none" sz="1400" dirty="0">
                <a:latin typeface="+mj-lt"/>
              </a:rPr>
              <a:t> alcanza un saldo de </a:t>
            </a:r>
            <a:r>
              <a:rPr lang="es-CO" sz="1400" dirty="0">
                <a:latin typeface="+mj-lt"/>
              </a:rPr>
              <a:t>más</a:t>
            </a:r>
            <a:r>
              <a:rPr lang="x-none" sz="1400" dirty="0">
                <a:latin typeface="+mj-lt"/>
              </a:rPr>
              <a:t> de </a:t>
            </a:r>
            <a:r>
              <a:rPr lang="x-none" sz="1400" b="1" dirty="0">
                <a:solidFill>
                  <a:srgbClr val="C00000"/>
                </a:solidFill>
                <a:latin typeface="+mj-lt"/>
              </a:rPr>
              <a:t>$</a:t>
            </a:r>
            <a:r>
              <a:rPr lang="es-MX" sz="1400" b="1" dirty="0">
                <a:solidFill>
                  <a:srgbClr val="C00000"/>
                </a:solidFill>
                <a:latin typeface="+mj-lt"/>
              </a:rPr>
              <a:t>3 </a:t>
            </a:r>
            <a:r>
              <a:rPr lang="x-none" sz="1400" b="1" dirty="0">
                <a:solidFill>
                  <a:srgbClr val="C00000"/>
                </a:solidFill>
                <a:latin typeface="+mj-lt"/>
              </a:rPr>
              <a:t>billones </a:t>
            </a:r>
            <a:r>
              <a:rPr lang="x-none" sz="1400" dirty="0">
                <a:latin typeface="+mj-lt"/>
              </a:rPr>
              <a:t>y está conformado por distintos tipos de activos</a:t>
            </a:r>
            <a:r>
              <a:rPr lang="es-ES" sz="1400" dirty="0">
                <a:latin typeface="+mj-lt"/>
              </a:rPr>
              <a:t>, en el que se destacan las </a:t>
            </a:r>
            <a:r>
              <a:rPr lang="es-ES" sz="1400" b="1" dirty="0">
                <a:solidFill>
                  <a:srgbClr val="C00000"/>
                </a:solidFill>
                <a:latin typeface="+mj-lt"/>
              </a:rPr>
              <a:t>titularizaciones hipotecarias</a:t>
            </a:r>
            <a:r>
              <a:rPr lang="x-none" sz="1400" b="1" dirty="0">
                <a:solidFill>
                  <a:srgbClr val="C00000"/>
                </a:solidFill>
                <a:latin typeface="+mj-lt"/>
              </a:rPr>
              <a:t>.  </a:t>
            </a:r>
            <a:endParaRPr lang="es-CO" sz="1400" b="1" dirty="0">
              <a:solidFill>
                <a:srgbClr val="C00000"/>
              </a:solidFill>
              <a:latin typeface="+mj-lt"/>
            </a:endParaRPr>
          </a:p>
          <a:p>
            <a:r>
              <a:rPr lang="x-none" sz="1400" dirty="0"/>
              <a:t>.  </a:t>
            </a:r>
            <a:endParaRPr lang="es-CO" sz="1400" dirty="0"/>
          </a:p>
        </p:txBody>
      </p:sp>
      <p:sp>
        <p:nvSpPr>
          <p:cNvPr id="6" name="19 CuadroTexto">
            <a:extLst>
              <a:ext uri="{FF2B5EF4-FFF2-40B4-BE49-F238E27FC236}">
                <a16:creationId xmlns:a16="http://schemas.microsoft.com/office/drawing/2014/main" id="{3D9130D5-99FF-73B5-1400-197E558D88DC}"/>
              </a:ext>
            </a:extLst>
          </p:cNvPr>
          <p:cNvSpPr txBox="1"/>
          <p:nvPr/>
        </p:nvSpPr>
        <p:spPr>
          <a:xfrm>
            <a:off x="692661" y="1749216"/>
            <a:ext cx="2852737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Emisiones Anuales</a:t>
            </a:r>
            <a:b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</a:b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($Billones)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AB21ED9F-115D-61F7-63E9-E51151D87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563839"/>
              </p:ext>
            </p:extLst>
          </p:nvPr>
        </p:nvGraphicFramePr>
        <p:xfrm>
          <a:off x="8222533" y="2390495"/>
          <a:ext cx="4703233" cy="290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B137DDE6-3B8D-5118-F8F9-9D138EE4E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854884"/>
              </p:ext>
            </p:extLst>
          </p:nvPr>
        </p:nvGraphicFramePr>
        <p:xfrm>
          <a:off x="4360984" y="2694648"/>
          <a:ext cx="3960023" cy="309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BAE521F-5427-6945-C0D0-2825E65291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828679"/>
              </p:ext>
            </p:extLst>
          </p:nvPr>
        </p:nvGraphicFramePr>
        <p:xfrm>
          <a:off x="88777" y="2576589"/>
          <a:ext cx="4272207" cy="308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965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992272" y="356096"/>
            <a:ext cx="430724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Beneficios de titularizar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50F97D56-342C-E410-89C2-ED14098B686D}"/>
              </a:ext>
            </a:extLst>
          </p:cNvPr>
          <p:cNvSpPr/>
          <p:nvPr/>
        </p:nvSpPr>
        <p:spPr>
          <a:xfrm>
            <a:off x="1149422" y="1771665"/>
            <a:ext cx="4737605" cy="508633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endParaRPr kumimoji="0" lang="es-MX" sz="1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endParaRPr lang="es-MX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kumimoji="0" lang="es-MX" sz="1400" b="0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La titularización es una alternativa de </a:t>
            </a:r>
            <a:r>
              <a:rPr kumimoji="0" lang="es-MX" sz="1400" b="1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diversificación de fondeo y una herramienta para gestionar los riesgos de balance.</a:t>
            </a:r>
            <a:endParaRPr lang="es-MX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algn="just" defTabSz="457200" hangingPunct="0"/>
            <a:endParaRPr lang="es-E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Con la venta de los activos el originador </a:t>
            </a:r>
            <a:r>
              <a:rPr lang="es-ES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obtiene liquidez / financiamiento.</a:t>
            </a:r>
            <a:endParaRPr lang="es-E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just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La venta de activos a la universalidad permite </a:t>
            </a:r>
            <a:r>
              <a:rPr lang="es-ES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transferir el riesgo </a:t>
            </a:r>
            <a:r>
              <a:rPr lang="es-ES" sz="1400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de crédito, liquidez, tasa de interés y prepago asociados con esa garantía a los inversionistas de los títulos, quienes tienen mayor capacidad y agilidad para gestionarlos.</a:t>
            </a: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endParaRPr lang="es-E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Al transferir los riesgos de cartera y vender los activos, </a:t>
            </a:r>
            <a:r>
              <a:rPr lang="es-ES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se recuperan provisiones y se libera capital.</a:t>
            </a: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endParaRPr lang="en-U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lang="es-ES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Disminuye los riesgos de Descalce.</a:t>
            </a: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endParaRPr kumimoji="0" lang="es-ES" sz="1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La titularización da la posibilidad de financiarse a través del </a:t>
            </a:r>
            <a:r>
              <a:rPr lang="es-CO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mercado de capitales</a:t>
            </a: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.</a:t>
            </a:r>
            <a:endParaRPr kumimoji="0" lang="en-US" sz="1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just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190510" indent="-190510">
              <a:buBlip>
                <a:blip r:embed="rId4"/>
              </a:buBlip>
            </a:pPr>
            <a:endParaRPr lang="es-CO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es-CO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D4DD44C7-4DD9-C8CC-F04C-810FE3072EC5}"/>
              </a:ext>
            </a:extLst>
          </p:cNvPr>
          <p:cNvSpPr/>
          <p:nvPr/>
        </p:nvSpPr>
        <p:spPr>
          <a:xfrm>
            <a:off x="6336195" y="2061407"/>
            <a:ext cx="4737605" cy="2592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defRPr/>
            </a:pPr>
            <a:endParaRPr lang="es-CO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Diversificación de </a:t>
            </a:r>
            <a:r>
              <a:rPr lang="es-CO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alternativas de inversión.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CO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Posibilidad de invertir en activos a través de estructuras sólidas sin asumir el </a:t>
            </a:r>
            <a:r>
              <a:rPr lang="es-CO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riesgo directo del activo</a:t>
            </a: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CO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Retornos competitivos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frente a otras alternativas de inversión.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E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Posibilidad de invertir en activos con diferentes niveles de riesgo.</a:t>
            </a:r>
          </a:p>
          <a:p>
            <a:pPr algn="just">
              <a:defRPr/>
            </a:pPr>
            <a:endParaRPr lang="es-E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24B6F6-EA97-12BE-8538-609C4461E478}"/>
              </a:ext>
            </a:extLst>
          </p:cNvPr>
          <p:cNvSpPr txBox="1"/>
          <p:nvPr/>
        </p:nvSpPr>
        <p:spPr>
          <a:xfrm>
            <a:off x="2685633" y="1182620"/>
            <a:ext cx="167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2060"/>
                </a:solidFill>
              </a:rPr>
              <a:t>Originadores</a:t>
            </a:r>
            <a:endParaRPr lang="es-CO" sz="2000" b="1" u="sng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8FDFE9-4CD8-7589-9700-105BCC5C72A4}"/>
              </a:ext>
            </a:extLst>
          </p:cNvPr>
          <p:cNvSpPr txBox="1"/>
          <p:nvPr/>
        </p:nvSpPr>
        <p:spPr>
          <a:xfrm>
            <a:off x="7354460" y="1182620"/>
            <a:ext cx="167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2060"/>
                </a:solidFill>
              </a:rPr>
              <a:t>Inversionistas</a:t>
            </a:r>
            <a:endParaRPr lang="es-CO" sz="2000" b="1" u="sng" dirty="0">
              <a:solidFill>
                <a:srgbClr val="002060"/>
              </a:solidFill>
            </a:endParaRPr>
          </a:p>
        </p:txBody>
      </p:sp>
      <p:pic>
        <p:nvPicPr>
          <p:cNvPr id="6" name="Gráfico 5" descr="Grupo de personas contorno">
            <a:extLst>
              <a:ext uri="{FF2B5EF4-FFF2-40B4-BE49-F238E27FC236}">
                <a16:creationId xmlns:a16="http://schemas.microsoft.com/office/drawing/2014/main" id="{BFFF0B02-8E9C-DF21-841C-B0091239A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5892" y="1008944"/>
            <a:ext cx="747365" cy="7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99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A2F79E7-CE27-4CDC-8A31-0877DE70C68D}">
  <we:reference id="1f4df590-35fc-4b16-a239-39709f9d8a74" version="1.0.0.1" store="EXCatalog" storeType="EXCatalog"/>
  <we:alternateReferences>
    <we:reference id="WA104381063" version="1.0.0.1" store="es-CO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CEFF445E5D9244856611AD892AB026" ma:contentTypeVersion="14" ma:contentTypeDescription="Crear nuevo documento." ma:contentTypeScope="" ma:versionID="93a84eae13d971c4ff5168974b905fc5">
  <xsd:schema xmlns:xsd="http://www.w3.org/2001/XMLSchema" xmlns:xs="http://www.w3.org/2001/XMLSchema" xmlns:p="http://schemas.microsoft.com/office/2006/metadata/properties" xmlns:ns3="a8bb25d5-6434-46b3-97cc-533b22034c9a" xmlns:ns4="c413dee3-a1f4-4f0c-add7-cd351dc497fb" targetNamespace="http://schemas.microsoft.com/office/2006/metadata/properties" ma:root="true" ma:fieldsID="5180269bdda4b4cb65ae788eb6b70c62" ns3:_="" ns4:_="">
    <xsd:import namespace="a8bb25d5-6434-46b3-97cc-533b22034c9a"/>
    <xsd:import namespace="c413dee3-a1f4-4f0c-add7-cd351dc497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b25d5-6434-46b3-97cc-533b22034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3dee3-a1f4-4f0c-add7-cd351dc497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8bb25d5-6434-46b3-97cc-533b22034c9a" xsi:nil="true"/>
  </documentManagement>
</p:properties>
</file>

<file path=customXml/itemProps1.xml><?xml version="1.0" encoding="utf-8"?>
<ds:datastoreItem xmlns:ds="http://schemas.openxmlformats.org/officeDocument/2006/customXml" ds:itemID="{5E7A8BCE-7610-4572-9609-3617A4F931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D9D388-B296-4A25-AB70-545957858E55}">
  <ds:schemaRefs>
    <ds:schemaRef ds:uri="a8bb25d5-6434-46b3-97cc-533b22034c9a"/>
    <ds:schemaRef ds:uri="c413dee3-a1f4-4f0c-add7-cd351dc497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1CA13A-EC9D-4679-A1DC-2313B5A86004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a8bb25d5-6434-46b3-97cc-533b22034c9a"/>
    <ds:schemaRef ds:uri="http://schemas.openxmlformats.org/package/2006/metadata/core-properties"/>
    <ds:schemaRef ds:uri="c413dee3-a1f4-4f0c-add7-cd351dc497fb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9f5ecec1-7316-4245-a643-196aecf82852}" enabled="1" method="Standard" siteId="{83dc80aa-cf2d-4562-ab6d-528a30f2f8f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1786</Words>
  <Application>Microsoft Office PowerPoint</Application>
  <PresentationFormat>Panorámica</PresentationFormat>
  <Paragraphs>394</Paragraphs>
  <Slides>21</Slides>
  <Notes>21</Notes>
  <HiddenSlides>1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Arial MT</vt:lpstr>
      <vt:lpstr>Calibri</vt:lpstr>
      <vt:lpstr>Calibri Light</vt:lpstr>
      <vt:lpstr>Century Gothic</vt:lpstr>
      <vt:lpstr>Georgia</vt:lpstr>
      <vt:lpstr>Segoe UI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Mónica Patricia Padilla</cp:lastModifiedBy>
  <cp:revision>33</cp:revision>
  <dcterms:created xsi:type="dcterms:W3CDTF">2023-09-15T21:14:33Z</dcterms:created>
  <dcterms:modified xsi:type="dcterms:W3CDTF">2024-04-04T16:00:08Z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0x0101000CCEFF445E5D9244856611AD892AB026</vt:lpwstr>
  </property>
  <property fmtid="{D5CDD505-2E9C-101B-9397-08002B2CF9AE}" pid="3" name="MSIP_Label_9f5ecec1-7316-4245-a643-196aecf82852_Enabled">
    <vt:lpwstr>true</vt:lpwstr>
  </property>
  <property fmtid="{D5CDD505-2E9C-101B-9397-08002B2CF9AE}" pid="4" name="MSIP_Label_9f5ecec1-7316-4245-a643-196aecf82852_SetDate">
    <vt:lpwstr>2023-09-20T16:54:46Z</vt:lpwstr>
  </property>
  <property fmtid="{D5CDD505-2E9C-101B-9397-08002B2CF9AE}" pid="5" name="MSIP_Label_9f5ecec1-7316-4245-a643-196aecf82852_Method">
    <vt:lpwstr>Standard</vt:lpwstr>
  </property>
  <property fmtid="{D5CDD505-2E9C-101B-9397-08002B2CF9AE}" pid="6" name="MSIP_Label_9f5ecec1-7316-4245-a643-196aecf82852_Name">
    <vt:lpwstr>Publica</vt:lpwstr>
  </property>
  <property fmtid="{D5CDD505-2E9C-101B-9397-08002B2CF9AE}" pid="7" name="MSIP_Label_9f5ecec1-7316-4245-a643-196aecf82852_SiteId">
    <vt:lpwstr>83dc80aa-cf2d-4562-ab6d-528a30f2f8f0</vt:lpwstr>
  </property>
  <property fmtid="{D5CDD505-2E9C-101B-9397-08002B2CF9AE}" pid="8" name="MSIP_Label_9f5ecec1-7316-4245-a643-196aecf82852_ActionId">
    <vt:lpwstr>9c4365bc-a9ba-4368-87ac-11372abeef33</vt:lpwstr>
  </property>
  <property fmtid="{D5CDD505-2E9C-101B-9397-08002B2CF9AE}" pid="9" name="MSIP_Label_9f5ecec1-7316-4245-a643-196aecf82852_ContentBits">
    <vt:lpwstr>0</vt:lpwstr>
  </property>
  <property fmtid="{D5CDD505-2E9C-101B-9397-08002B2CF9AE}" pid="10" name="MediaServiceImageTags">
    <vt:lpwstr/>
  </property>
</Properties>
</file>